
<file path=[Content_Types].xml><?xml version="1.0" encoding="utf-8"?>
<Types xmlns="http://schemas.openxmlformats.org/package/2006/content-types">
  <Default Extension="gif" ContentType="image/gif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av" ContentType="audio/x-wav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  <p:sldMasterId id="2147483675" r:id="rId5"/>
    <p:sldMasterId id="2147483663" r:id="rId6"/>
  </p:sldMasterIdLst>
  <p:notesMasterIdLst>
    <p:notesMasterId r:id="rId46"/>
  </p:notesMasterIdLst>
  <p:handoutMasterIdLst>
    <p:handoutMasterId r:id="rId47"/>
  </p:handoutMasterIdLst>
  <p:sldIdLst>
    <p:sldId id="256" r:id="rId7"/>
    <p:sldId id="289" r:id="rId8"/>
    <p:sldId id="288" r:id="rId9"/>
    <p:sldId id="265" r:id="rId10"/>
    <p:sldId id="300" r:id="rId11"/>
    <p:sldId id="299" r:id="rId12"/>
    <p:sldId id="298" r:id="rId13"/>
    <p:sldId id="318" r:id="rId14"/>
    <p:sldId id="261" r:id="rId15"/>
    <p:sldId id="260" r:id="rId16"/>
    <p:sldId id="297" r:id="rId17"/>
    <p:sldId id="282" r:id="rId18"/>
    <p:sldId id="267" r:id="rId19"/>
    <p:sldId id="268" r:id="rId20"/>
    <p:sldId id="281" r:id="rId21"/>
    <p:sldId id="272" r:id="rId22"/>
    <p:sldId id="271" r:id="rId23"/>
    <p:sldId id="283" r:id="rId24"/>
    <p:sldId id="312" r:id="rId25"/>
    <p:sldId id="284" r:id="rId26"/>
    <p:sldId id="316" r:id="rId27"/>
    <p:sldId id="258" r:id="rId28"/>
    <p:sldId id="302" r:id="rId29"/>
    <p:sldId id="303" r:id="rId30"/>
    <p:sldId id="304" r:id="rId31"/>
    <p:sldId id="305" r:id="rId32"/>
    <p:sldId id="262" r:id="rId33"/>
    <p:sldId id="263" r:id="rId34"/>
    <p:sldId id="264" r:id="rId35"/>
    <p:sldId id="306" r:id="rId36"/>
    <p:sldId id="266" r:id="rId37"/>
    <p:sldId id="307" r:id="rId38"/>
    <p:sldId id="308" r:id="rId39"/>
    <p:sldId id="269" r:id="rId40"/>
    <p:sldId id="270" r:id="rId41"/>
    <p:sldId id="309" r:id="rId42"/>
    <p:sldId id="259" r:id="rId43"/>
    <p:sldId id="291" r:id="rId44"/>
    <p:sldId id="317" r:id="rId45"/>
  </p:sldIdLst>
  <p:sldSz cx="12192000" cy="6858000"/>
  <p:notesSz cx="6858000" cy="9144000"/>
  <p:custDataLst>
    <p:tags r:id="rId48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mir Ashiri" initials="AA" lastIdx="2" clrIdx="0">
    <p:extLst>
      <p:ext uri="{19B8F6BF-5375-455C-9EA6-DF929625EA0E}">
        <p15:presenceInfo xmlns:p15="http://schemas.microsoft.com/office/powerpoint/2012/main" userId="ec732a06e158f10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F361D"/>
    <a:srgbClr val="E6E6E6"/>
    <a:srgbClr val="C07B6A"/>
    <a:srgbClr val="FFFFFF"/>
    <a:srgbClr val="339933"/>
    <a:srgbClr val="C89800"/>
    <a:srgbClr val="EAB200"/>
    <a:srgbClr val="FF9966"/>
    <a:srgbClr val="FF00FF"/>
    <a:srgbClr val="499B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100" d="100"/>
          <a:sy n="100" d="100"/>
        </p:scale>
        <p:origin x="-1218" y="35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60" d="100"/>
          <a:sy n="60" d="100"/>
        </p:scale>
        <p:origin x="3187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handoutMaster" Target="handoutMasters/handoutMaster1.xml"/><Relationship Id="rId50" Type="http://schemas.openxmlformats.org/officeDocument/2006/relationships/presProps" Target="presProp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41" Type="http://schemas.openxmlformats.org/officeDocument/2006/relationships/slide" Target="slides/slide35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commentAuthors" Target="commentAuthor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tags" Target="tags/tag1.xml"/><Relationship Id="rId8" Type="http://schemas.openxmlformats.org/officeDocument/2006/relationships/slide" Target="slides/slide2.xml"/><Relationship Id="rId51" Type="http://schemas.openxmlformats.org/officeDocument/2006/relationships/viewProps" Target="view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7-12T11:43:49.923" idx="2">
    <p:pos x="10" y="10"/>
    <p:text/>
    <p:extLst>
      <p:ext uri="{C676402C-5697-4E1C-873F-D02D1690AC5C}">
        <p15:threadingInfo xmlns:p15="http://schemas.microsoft.com/office/powerpoint/2012/main" timeZoneBias="-18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BCDA95B-9CB0-45E6-BF15-DCECD1586EE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3D1AAC3-5FD2-4BCA-A032-9D0AD477D44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FC065A-7560-4A34-B13F-66C935FE214F}" type="datetimeFigureOut">
              <a:rPr lang="en-US" smtClean="0"/>
              <a:t>7/18/2021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79C6B9-C23F-4C20-8273-3800468196B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F03235-B715-4620-A90E-8478CC3D9CE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5FF060-D408-4A0C-A60B-108AF4CDFC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3575074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B87432-2AB1-43E6-A203-71430DE2112E}" type="datetimeFigureOut">
              <a:rPr lang="en-US" smtClean="0"/>
              <a:t>7/18/2021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05A5F3-E7C8-41AA-BEFD-88F8FA17335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5579883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37C5E6F3-B619-46C8-AE1B-594461A19AD8}"/>
              </a:ext>
            </a:extLst>
          </p:cNvPr>
          <p:cNvGrpSpPr/>
          <p:nvPr userDrawn="1"/>
        </p:nvGrpSpPr>
        <p:grpSpPr>
          <a:xfrm rot="16200000" flipH="1">
            <a:off x="-2712790" y="2451892"/>
            <a:ext cx="6216650" cy="1935163"/>
            <a:chOff x="2982913" y="-574675"/>
            <a:chExt cx="6216650" cy="1935163"/>
          </a:xfrm>
        </p:grpSpPr>
        <p:sp>
          <p:nvSpPr>
            <p:cNvPr id="14" name="Полилиния: фигура 12">
              <a:extLst>
                <a:ext uri="{FF2B5EF4-FFF2-40B4-BE49-F238E27FC236}">
                  <a16:creationId xmlns:a16="http://schemas.microsoft.com/office/drawing/2014/main" id="{B5C77FF8-475F-4E4A-A011-7231E68F1E93}"/>
                </a:ext>
              </a:extLst>
            </p:cNvPr>
            <p:cNvSpPr/>
            <p:nvPr/>
          </p:nvSpPr>
          <p:spPr>
            <a:xfrm rot="2688700">
              <a:off x="5514975" y="-574675"/>
              <a:ext cx="1157288" cy="1149350"/>
            </a:xfrm>
            <a:custGeom>
              <a:avLst/>
              <a:gdLst>
                <a:gd name="connsiteX0" fmla="*/ 0 w 1157505"/>
                <a:gd name="connsiteY0" fmla="*/ 1149920 h 1149920"/>
                <a:gd name="connsiteX1" fmla="*/ 1157505 w 1157505"/>
                <a:gd name="connsiteY1" fmla="*/ 0 h 1149920"/>
                <a:gd name="connsiteX2" fmla="*/ 1157505 w 1157505"/>
                <a:gd name="connsiteY2" fmla="*/ 1149920 h 1149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7505" h="1149920">
                  <a:moveTo>
                    <a:pt x="0" y="1149920"/>
                  </a:moveTo>
                  <a:lnTo>
                    <a:pt x="1157505" y="0"/>
                  </a:lnTo>
                  <a:lnTo>
                    <a:pt x="1157505" y="114992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0" noProof="0" dirty="0"/>
            </a:p>
          </p:txBody>
        </p:sp>
        <p:sp>
          <p:nvSpPr>
            <p:cNvPr id="15" name="Полилиния: фигура 17">
              <a:extLst>
                <a:ext uri="{FF2B5EF4-FFF2-40B4-BE49-F238E27FC236}">
                  <a16:creationId xmlns:a16="http://schemas.microsoft.com/office/drawing/2014/main" id="{9FC3FC62-8BD9-4EAA-8A2F-2A17A960114C}"/>
                </a:ext>
              </a:extLst>
            </p:cNvPr>
            <p:cNvSpPr/>
            <p:nvPr/>
          </p:nvSpPr>
          <p:spPr>
            <a:xfrm rot="2688700">
              <a:off x="6907213" y="-128588"/>
              <a:ext cx="1490662" cy="1489076"/>
            </a:xfrm>
            <a:custGeom>
              <a:avLst/>
              <a:gdLst>
                <a:gd name="connsiteX0" fmla="*/ 0 w 1489710"/>
                <a:gd name="connsiteY0" fmla="*/ 616739 h 1489710"/>
                <a:gd name="connsiteX1" fmla="*/ 620807 w 1489710"/>
                <a:gd name="connsiteY1" fmla="*/ 0 h 1489710"/>
                <a:gd name="connsiteX2" fmla="*/ 1489710 w 1489710"/>
                <a:gd name="connsiteY2" fmla="*/ 0 h 1489710"/>
                <a:gd name="connsiteX3" fmla="*/ 1489710 w 1489710"/>
                <a:gd name="connsiteY3" fmla="*/ 1489710 h 1489710"/>
                <a:gd name="connsiteX4" fmla="*/ 0 w 1489710"/>
                <a:gd name="connsiteY4" fmla="*/ 1489710 h 148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9710" h="1489710">
                  <a:moveTo>
                    <a:pt x="0" y="616739"/>
                  </a:moveTo>
                  <a:lnTo>
                    <a:pt x="620807" y="0"/>
                  </a:lnTo>
                  <a:lnTo>
                    <a:pt x="1489710" y="0"/>
                  </a:lnTo>
                  <a:lnTo>
                    <a:pt x="1489710" y="1489710"/>
                  </a:lnTo>
                  <a:lnTo>
                    <a:pt x="0" y="148971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0" noProof="0" dirty="0"/>
            </a:p>
          </p:txBody>
        </p:sp>
        <p:sp>
          <p:nvSpPr>
            <p:cNvPr id="16" name="Полилиния: фигура 15">
              <a:extLst>
                <a:ext uri="{FF2B5EF4-FFF2-40B4-BE49-F238E27FC236}">
                  <a16:creationId xmlns:a16="http://schemas.microsoft.com/office/drawing/2014/main" id="{9E3EBD67-563D-4494-BE38-1DEB36803863}"/>
                </a:ext>
              </a:extLst>
            </p:cNvPr>
            <p:cNvSpPr/>
            <p:nvPr/>
          </p:nvSpPr>
          <p:spPr>
            <a:xfrm rot="2688700">
              <a:off x="3794125" y="-128588"/>
              <a:ext cx="1490663" cy="1489076"/>
            </a:xfrm>
            <a:custGeom>
              <a:avLst/>
              <a:gdLst>
                <a:gd name="connsiteX0" fmla="*/ 0 w 1489710"/>
                <a:gd name="connsiteY0" fmla="*/ 616740 h 1489710"/>
                <a:gd name="connsiteX1" fmla="*/ 620808 w 1489710"/>
                <a:gd name="connsiteY1" fmla="*/ 0 h 1489710"/>
                <a:gd name="connsiteX2" fmla="*/ 1489710 w 1489710"/>
                <a:gd name="connsiteY2" fmla="*/ 0 h 1489710"/>
                <a:gd name="connsiteX3" fmla="*/ 1489710 w 1489710"/>
                <a:gd name="connsiteY3" fmla="*/ 1489710 h 1489710"/>
                <a:gd name="connsiteX4" fmla="*/ 0 w 1489710"/>
                <a:gd name="connsiteY4" fmla="*/ 1489710 h 148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9710" h="1489710">
                  <a:moveTo>
                    <a:pt x="0" y="616740"/>
                  </a:moveTo>
                  <a:lnTo>
                    <a:pt x="620808" y="0"/>
                  </a:lnTo>
                  <a:lnTo>
                    <a:pt x="1489710" y="0"/>
                  </a:lnTo>
                  <a:lnTo>
                    <a:pt x="1489710" y="1489710"/>
                  </a:lnTo>
                  <a:lnTo>
                    <a:pt x="0" y="148971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0" noProof="0" dirty="0"/>
            </a:p>
          </p:txBody>
        </p:sp>
        <p:sp>
          <p:nvSpPr>
            <p:cNvPr id="17" name="Полилиния: фигура 10">
              <a:extLst>
                <a:ext uri="{FF2B5EF4-FFF2-40B4-BE49-F238E27FC236}">
                  <a16:creationId xmlns:a16="http://schemas.microsoft.com/office/drawing/2014/main" id="{9BECCB38-14EC-4A7A-B7E4-DD3E7000A171}"/>
                </a:ext>
              </a:extLst>
            </p:cNvPr>
            <p:cNvSpPr/>
            <p:nvPr/>
          </p:nvSpPr>
          <p:spPr>
            <a:xfrm rot="2688700">
              <a:off x="2982913" y="-320675"/>
              <a:ext cx="646112" cy="641350"/>
            </a:xfrm>
            <a:custGeom>
              <a:avLst/>
              <a:gdLst>
                <a:gd name="connsiteX0" fmla="*/ 0 w 646332"/>
                <a:gd name="connsiteY0" fmla="*/ 642097 h 642097"/>
                <a:gd name="connsiteX1" fmla="*/ 646332 w 646332"/>
                <a:gd name="connsiteY1" fmla="*/ 0 h 642097"/>
                <a:gd name="connsiteX2" fmla="*/ 646332 w 646332"/>
                <a:gd name="connsiteY2" fmla="*/ 642097 h 64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6332" h="642097">
                  <a:moveTo>
                    <a:pt x="0" y="642097"/>
                  </a:moveTo>
                  <a:lnTo>
                    <a:pt x="646332" y="0"/>
                  </a:lnTo>
                  <a:lnTo>
                    <a:pt x="646332" y="642097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0" noProof="0" dirty="0"/>
            </a:p>
          </p:txBody>
        </p:sp>
        <p:sp>
          <p:nvSpPr>
            <p:cNvPr id="18" name="Полилиния: фигура 13">
              <a:extLst>
                <a:ext uri="{FF2B5EF4-FFF2-40B4-BE49-F238E27FC236}">
                  <a16:creationId xmlns:a16="http://schemas.microsoft.com/office/drawing/2014/main" id="{FA86295C-C0CB-4273-95C7-3369C09C7E70}"/>
                </a:ext>
              </a:extLst>
            </p:cNvPr>
            <p:cNvSpPr/>
            <p:nvPr/>
          </p:nvSpPr>
          <p:spPr>
            <a:xfrm rot="2688700">
              <a:off x="8551863" y="-320675"/>
              <a:ext cx="647700" cy="641350"/>
            </a:xfrm>
            <a:custGeom>
              <a:avLst/>
              <a:gdLst>
                <a:gd name="connsiteX0" fmla="*/ 0 w 646332"/>
                <a:gd name="connsiteY0" fmla="*/ 642097 h 642097"/>
                <a:gd name="connsiteX1" fmla="*/ 646332 w 646332"/>
                <a:gd name="connsiteY1" fmla="*/ 0 h 642097"/>
                <a:gd name="connsiteX2" fmla="*/ 646332 w 646332"/>
                <a:gd name="connsiteY2" fmla="*/ 642097 h 64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6332" h="642097">
                  <a:moveTo>
                    <a:pt x="0" y="642097"/>
                  </a:moveTo>
                  <a:lnTo>
                    <a:pt x="646332" y="0"/>
                  </a:lnTo>
                  <a:lnTo>
                    <a:pt x="646332" y="642097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0" noProof="0" dirty="0"/>
            </a:p>
          </p:txBody>
        </p:sp>
      </p:grpSp>
      <p:sp>
        <p:nvSpPr>
          <p:cNvPr id="8" name="Прямоугольник 50">
            <a:extLst>
              <a:ext uri="{FF2B5EF4-FFF2-40B4-BE49-F238E27FC236}">
                <a16:creationId xmlns:a16="http://schemas.microsoft.com/office/drawing/2014/main" id="{37341355-6548-4CD4-A48D-BB12405E01AB}"/>
              </a:ext>
            </a:extLst>
          </p:cNvPr>
          <p:cNvSpPr/>
          <p:nvPr userDrawn="1"/>
        </p:nvSpPr>
        <p:spPr>
          <a:xfrm>
            <a:off x="6163056" y="-9542"/>
            <a:ext cx="6028944" cy="686754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58A5C9-3404-4900-9DD0-2F90F475840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615073" y="418009"/>
            <a:ext cx="5124910" cy="2387600"/>
          </a:xfrm>
        </p:spPr>
        <p:txBody>
          <a:bodyPr anchor="t">
            <a:normAutofit/>
          </a:bodyPr>
          <a:lstStyle>
            <a:lvl1pPr algn="ctr">
              <a:defRPr lang="en-US" sz="2400" kern="1200" dirty="0">
                <a:solidFill>
                  <a:srgbClr val="D24726"/>
                </a:solidFill>
                <a:latin typeface="Century Gothic" panose="020B0502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E3A026-2492-415D-B018-73251D30C5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05320" y="2964285"/>
            <a:ext cx="4474746" cy="963002"/>
          </a:xfrm>
        </p:spPr>
        <p:txBody>
          <a:bodyPr>
            <a:normAutofit/>
          </a:bodyPr>
          <a:lstStyle>
            <a:lvl1pPr marL="0" indent="0" algn="ctr">
              <a:buNone/>
              <a:defRPr lang="en-US" sz="1700" kern="1200" dirty="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3709820-6146-43BF-9EDE-4DC19D710A9C}"/>
              </a:ext>
            </a:extLst>
          </p:cNvPr>
          <p:cNvSpPr/>
          <p:nvPr userDrawn="1"/>
        </p:nvSpPr>
        <p:spPr>
          <a:xfrm>
            <a:off x="1005319" y="2921185"/>
            <a:ext cx="4474746" cy="100610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A1F2B5C-7CC8-4166-8811-E3FC8C02B49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05319" y="1089395"/>
            <a:ext cx="4474746" cy="1716214"/>
          </a:xfrm>
        </p:spPr>
        <p:txBody>
          <a:bodyPr anchor="b">
            <a:normAutofit/>
          </a:bodyPr>
          <a:lstStyle>
            <a:lvl1pPr marL="0" indent="0">
              <a:buNone/>
              <a:defRPr lang="en-US" sz="1700" kern="1200" dirty="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DEB84C57-015B-4F32-A9F8-92B8BD70EA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05319" y="4042863"/>
            <a:ext cx="4474746" cy="1716214"/>
          </a:xfrm>
        </p:spPr>
        <p:txBody>
          <a:bodyPr>
            <a:normAutofit/>
          </a:bodyPr>
          <a:lstStyle>
            <a:lvl1pPr marL="0" indent="0">
              <a:buNone/>
              <a:defRPr lang="en-US" sz="1700" kern="1200" dirty="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98139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10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animBg="1"/>
      <p:bldP spid="12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10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10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8C71-ECAF-41E0-920D-D35C237D3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0A6ABDC-6B48-4B48-8AB7-F6CEDFAD70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9E2D15-4EDC-4C1D-9885-608AE78FA9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6AE146-E6F2-4080-B8B2-E0B6CF334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1D65B9-F6CE-4758-8438-1A5FA3727B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60EBF0A-94C9-4A9B-BA1E-C21ADEFDACD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82581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2F5AE9F-A12C-4E0B-A34B-7E06BD86B6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42D97C-B4C3-4AFC-845D-61BBB892F7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C61414-BF95-4662-A709-F2B6F7F2D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351846-A730-430D-B43A-FDC6D5740F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77D134-1616-411F-940C-B252EE4274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60EBF0A-94C9-4A9B-BA1E-C21ADEFDACD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99953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137E69-B78D-44C5-8D84-2DC7836ECF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80C349-0347-4F56-97BD-279421A4F8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4B1AED-EA9F-4CF7-AACA-E3A697259F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0A64F6-7308-44C9-93EB-13992372BE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40647F-8431-4BBB-AB86-1DAE3FE438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A63D18-2F0B-46FD-A567-396293F63EDE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0714899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93D4B5-E56A-4FF9-B45D-8327A4677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627A8A-3A68-426E-AAEF-1AE42FFD13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887EFF-9098-49AB-AAA6-4A80D242E2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2A5B06-1C88-4BFD-B460-4A97C9D8ED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3603C6-FEE8-4B37-8784-329DF8165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A63D18-2F0B-46FD-A567-396293F63EDE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0943970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99F70D-EFE6-40D7-8014-29100CF4C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0DB679-3A5E-4018-816E-C313FA42BA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BCD2E6-D8A6-411E-861C-DC2A3F8C8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E42D63-8CA9-4DA6-B34C-49131CCD2B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B5E18A-A821-4E22-A9CA-809114437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A63D18-2F0B-46FD-A567-396293F63EDE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82080307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608FC6-71BC-4752-A4F4-1D62E65E64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7D2841-BBF3-468B-ABE7-22A5F4A6C9F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C7CE54-752C-48CB-BF77-020534B1E4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509862-F45E-4CE8-8A55-32F1CE8109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7E64FC-C205-4B58-BBAE-F94556C32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3FCEF2-6E93-43F3-8E24-69056EBF73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A63D18-2F0B-46FD-A567-396293F63EDE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2130570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FC158-E0CD-4EB1-ADB3-4862E05C07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7D75BD-D70B-4BCA-9ECC-A07CBD629E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968728-0ABA-439C-8008-9EF9A049B3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725BFFE-F765-4089-9DC0-06D2C4DBD0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C70541F-0AA2-4D9B-BD44-5AD0484EAE1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9D4F9E-EA35-4980-8538-177F120B1D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42C60F0-3EBD-4964-AE93-D7DF547470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ED85E87-EE72-4969-9CEE-FF24EC5E6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A63D18-2F0B-46FD-A567-396293F63EDE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91617055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BB70E-2D6C-4A00-BA9F-6C7E59115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B10806E-8033-4DB1-AB6E-7179113EBF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EB74DA-1833-483A-A8F4-16B1B7E0D2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648619-0B0C-4C9D-B4FD-4778BE35D4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A63D18-2F0B-46FD-A567-396293F63EDE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45892560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39E9A7B-560C-417B-91F8-3239AEC673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2524B2-F06C-4A6E-9FF6-C21DD5B7EC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E3462D-D1A9-4DEE-B763-3936B8BC0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A63D18-2F0B-46FD-A567-396293F63EDE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0517902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57B832-348F-4FD8-9B7D-D88ECB348B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A81A6D-2103-4797-8C3E-C7F6500CCD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83F61B-8BEF-40FD-B126-AA6F20BAF4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39D78A-E789-41A7-87E3-5E7BEB613C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1EC66E-68D8-4AA5-9D49-B5B9193299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37CD96-A093-4ECB-A023-8D8C3F8D9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A63D18-2F0B-46FD-A567-396293F63EDE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4727277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55E373FE-062D-4F04-8E42-50A91678E6AE}"/>
              </a:ext>
            </a:extLst>
          </p:cNvPr>
          <p:cNvSpPr/>
          <p:nvPr userDrawn="1"/>
        </p:nvSpPr>
        <p:spPr>
          <a:xfrm>
            <a:off x="0" y="0"/>
            <a:ext cx="12192000" cy="182562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94ED4EF-058A-4499-A8C7-69909D11F7DB}"/>
              </a:ext>
            </a:extLst>
          </p:cNvPr>
          <p:cNvGrpSpPr/>
          <p:nvPr userDrawn="1"/>
        </p:nvGrpSpPr>
        <p:grpSpPr>
          <a:xfrm flipH="1">
            <a:off x="2987675" y="-580735"/>
            <a:ext cx="6216650" cy="1935163"/>
            <a:chOff x="2982913" y="-574675"/>
            <a:chExt cx="6216650" cy="1935163"/>
          </a:xfrm>
        </p:grpSpPr>
        <p:sp>
          <p:nvSpPr>
            <p:cNvPr id="16" name="Полилиния: фигура 12">
              <a:extLst>
                <a:ext uri="{FF2B5EF4-FFF2-40B4-BE49-F238E27FC236}">
                  <a16:creationId xmlns:a16="http://schemas.microsoft.com/office/drawing/2014/main" id="{22F590E2-5600-4D15-9219-799BF4457ED8}"/>
                </a:ext>
              </a:extLst>
            </p:cNvPr>
            <p:cNvSpPr/>
            <p:nvPr/>
          </p:nvSpPr>
          <p:spPr>
            <a:xfrm rot="2688700">
              <a:off x="5514975" y="-574675"/>
              <a:ext cx="1157288" cy="1149350"/>
            </a:xfrm>
            <a:custGeom>
              <a:avLst/>
              <a:gdLst>
                <a:gd name="connsiteX0" fmla="*/ 0 w 1157505"/>
                <a:gd name="connsiteY0" fmla="*/ 1149920 h 1149920"/>
                <a:gd name="connsiteX1" fmla="*/ 1157505 w 1157505"/>
                <a:gd name="connsiteY1" fmla="*/ 0 h 1149920"/>
                <a:gd name="connsiteX2" fmla="*/ 1157505 w 1157505"/>
                <a:gd name="connsiteY2" fmla="*/ 1149920 h 1149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7505" h="1149920">
                  <a:moveTo>
                    <a:pt x="0" y="1149920"/>
                  </a:moveTo>
                  <a:lnTo>
                    <a:pt x="1157505" y="0"/>
                  </a:lnTo>
                  <a:lnTo>
                    <a:pt x="1157505" y="114992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 dirty="0"/>
            </a:p>
          </p:txBody>
        </p:sp>
        <p:sp>
          <p:nvSpPr>
            <p:cNvPr id="17" name="Полилиния: фигура 17">
              <a:extLst>
                <a:ext uri="{FF2B5EF4-FFF2-40B4-BE49-F238E27FC236}">
                  <a16:creationId xmlns:a16="http://schemas.microsoft.com/office/drawing/2014/main" id="{C7C61BAA-D5A6-4CD2-916D-D39799A108B2}"/>
                </a:ext>
              </a:extLst>
            </p:cNvPr>
            <p:cNvSpPr/>
            <p:nvPr/>
          </p:nvSpPr>
          <p:spPr>
            <a:xfrm rot="2688700">
              <a:off x="6907213" y="-128588"/>
              <a:ext cx="1490662" cy="1489076"/>
            </a:xfrm>
            <a:custGeom>
              <a:avLst/>
              <a:gdLst>
                <a:gd name="connsiteX0" fmla="*/ 0 w 1489710"/>
                <a:gd name="connsiteY0" fmla="*/ 616739 h 1489710"/>
                <a:gd name="connsiteX1" fmla="*/ 620807 w 1489710"/>
                <a:gd name="connsiteY1" fmla="*/ 0 h 1489710"/>
                <a:gd name="connsiteX2" fmla="*/ 1489710 w 1489710"/>
                <a:gd name="connsiteY2" fmla="*/ 0 h 1489710"/>
                <a:gd name="connsiteX3" fmla="*/ 1489710 w 1489710"/>
                <a:gd name="connsiteY3" fmla="*/ 1489710 h 1489710"/>
                <a:gd name="connsiteX4" fmla="*/ 0 w 1489710"/>
                <a:gd name="connsiteY4" fmla="*/ 1489710 h 148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9710" h="1489710">
                  <a:moveTo>
                    <a:pt x="0" y="616739"/>
                  </a:moveTo>
                  <a:lnTo>
                    <a:pt x="620807" y="0"/>
                  </a:lnTo>
                  <a:lnTo>
                    <a:pt x="1489710" y="0"/>
                  </a:lnTo>
                  <a:lnTo>
                    <a:pt x="1489710" y="1489710"/>
                  </a:lnTo>
                  <a:lnTo>
                    <a:pt x="0" y="148971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 dirty="0"/>
            </a:p>
          </p:txBody>
        </p:sp>
        <p:sp>
          <p:nvSpPr>
            <p:cNvPr id="18" name="Полилиния: фигура 15">
              <a:extLst>
                <a:ext uri="{FF2B5EF4-FFF2-40B4-BE49-F238E27FC236}">
                  <a16:creationId xmlns:a16="http://schemas.microsoft.com/office/drawing/2014/main" id="{EDCDF9A2-F24A-47A6-A70E-E979287ECE4B}"/>
                </a:ext>
              </a:extLst>
            </p:cNvPr>
            <p:cNvSpPr/>
            <p:nvPr/>
          </p:nvSpPr>
          <p:spPr>
            <a:xfrm rot="2688700">
              <a:off x="3794125" y="-128588"/>
              <a:ext cx="1490663" cy="1489076"/>
            </a:xfrm>
            <a:custGeom>
              <a:avLst/>
              <a:gdLst>
                <a:gd name="connsiteX0" fmla="*/ 0 w 1489710"/>
                <a:gd name="connsiteY0" fmla="*/ 616740 h 1489710"/>
                <a:gd name="connsiteX1" fmla="*/ 620808 w 1489710"/>
                <a:gd name="connsiteY1" fmla="*/ 0 h 1489710"/>
                <a:gd name="connsiteX2" fmla="*/ 1489710 w 1489710"/>
                <a:gd name="connsiteY2" fmla="*/ 0 h 1489710"/>
                <a:gd name="connsiteX3" fmla="*/ 1489710 w 1489710"/>
                <a:gd name="connsiteY3" fmla="*/ 1489710 h 1489710"/>
                <a:gd name="connsiteX4" fmla="*/ 0 w 1489710"/>
                <a:gd name="connsiteY4" fmla="*/ 1489710 h 148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9710" h="1489710">
                  <a:moveTo>
                    <a:pt x="0" y="616740"/>
                  </a:moveTo>
                  <a:lnTo>
                    <a:pt x="620808" y="0"/>
                  </a:lnTo>
                  <a:lnTo>
                    <a:pt x="1489710" y="0"/>
                  </a:lnTo>
                  <a:lnTo>
                    <a:pt x="1489710" y="1489710"/>
                  </a:lnTo>
                  <a:lnTo>
                    <a:pt x="0" y="148971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 dirty="0"/>
            </a:p>
          </p:txBody>
        </p:sp>
        <p:sp>
          <p:nvSpPr>
            <p:cNvPr id="19" name="Полилиния: фигура 10">
              <a:extLst>
                <a:ext uri="{FF2B5EF4-FFF2-40B4-BE49-F238E27FC236}">
                  <a16:creationId xmlns:a16="http://schemas.microsoft.com/office/drawing/2014/main" id="{6A149CB9-E9F6-4973-BB43-02862976487A}"/>
                </a:ext>
              </a:extLst>
            </p:cNvPr>
            <p:cNvSpPr/>
            <p:nvPr/>
          </p:nvSpPr>
          <p:spPr>
            <a:xfrm rot="2688700">
              <a:off x="2982913" y="-320675"/>
              <a:ext cx="646112" cy="641350"/>
            </a:xfrm>
            <a:custGeom>
              <a:avLst/>
              <a:gdLst>
                <a:gd name="connsiteX0" fmla="*/ 0 w 646332"/>
                <a:gd name="connsiteY0" fmla="*/ 642097 h 642097"/>
                <a:gd name="connsiteX1" fmla="*/ 646332 w 646332"/>
                <a:gd name="connsiteY1" fmla="*/ 0 h 642097"/>
                <a:gd name="connsiteX2" fmla="*/ 646332 w 646332"/>
                <a:gd name="connsiteY2" fmla="*/ 642097 h 64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6332" h="642097">
                  <a:moveTo>
                    <a:pt x="0" y="642097"/>
                  </a:moveTo>
                  <a:lnTo>
                    <a:pt x="646332" y="0"/>
                  </a:lnTo>
                  <a:lnTo>
                    <a:pt x="646332" y="642097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 dirty="0"/>
            </a:p>
          </p:txBody>
        </p:sp>
        <p:sp>
          <p:nvSpPr>
            <p:cNvPr id="20" name="Полилиния: фигура 13">
              <a:extLst>
                <a:ext uri="{FF2B5EF4-FFF2-40B4-BE49-F238E27FC236}">
                  <a16:creationId xmlns:a16="http://schemas.microsoft.com/office/drawing/2014/main" id="{47668842-28F9-4DD9-B5EB-BFC4077406EB}"/>
                </a:ext>
              </a:extLst>
            </p:cNvPr>
            <p:cNvSpPr/>
            <p:nvPr/>
          </p:nvSpPr>
          <p:spPr>
            <a:xfrm rot="2688700">
              <a:off x="8551863" y="-320675"/>
              <a:ext cx="647700" cy="641350"/>
            </a:xfrm>
            <a:custGeom>
              <a:avLst/>
              <a:gdLst>
                <a:gd name="connsiteX0" fmla="*/ 0 w 646332"/>
                <a:gd name="connsiteY0" fmla="*/ 642097 h 642097"/>
                <a:gd name="connsiteX1" fmla="*/ 646332 w 646332"/>
                <a:gd name="connsiteY1" fmla="*/ 0 h 642097"/>
                <a:gd name="connsiteX2" fmla="*/ 646332 w 646332"/>
                <a:gd name="connsiteY2" fmla="*/ 642097 h 64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6332" h="642097">
                  <a:moveTo>
                    <a:pt x="0" y="642097"/>
                  </a:moveTo>
                  <a:lnTo>
                    <a:pt x="646332" y="0"/>
                  </a:lnTo>
                  <a:lnTo>
                    <a:pt x="646332" y="642097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 dirty="0"/>
            </a:p>
          </p:txBody>
        </p:sp>
      </p:grpSp>
      <p:sp>
        <p:nvSpPr>
          <p:cNvPr id="21" name="Title 1">
            <a:extLst>
              <a:ext uri="{FF2B5EF4-FFF2-40B4-BE49-F238E27FC236}">
                <a16:creationId xmlns:a16="http://schemas.microsoft.com/office/drawing/2014/main" id="{DF10AABB-E8F4-4E2E-9A5B-A11E6695C5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8275" y="226300"/>
            <a:ext cx="11188589" cy="1404714"/>
          </a:xfrm>
        </p:spPr>
        <p:txBody>
          <a:bodyPr anchor="b">
            <a:normAutofit/>
          </a:bodyPr>
          <a:lstStyle>
            <a:lvl1pPr>
              <a:defRPr lang="en-US" sz="4400" kern="1200" dirty="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6CE512-9FAF-49A2-B445-9C789B0C4C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275" y="2041347"/>
            <a:ext cx="11188589" cy="4135616"/>
          </a:xfrm>
        </p:spPr>
        <p:txBody>
          <a:bodyPr/>
          <a:lstStyle>
            <a:lvl1pPr marL="228600" indent="-228600">
              <a:buClr>
                <a:schemeClr val="accent1"/>
              </a:buClr>
              <a:buFont typeface="Wingdings" panose="05000000000000000000" pitchFamily="2" charset="2"/>
              <a:buChar char="§"/>
              <a:defRPr/>
            </a:lvl1pPr>
            <a:lvl2pPr marL="685800" indent="-228600">
              <a:buClr>
                <a:schemeClr val="accent1"/>
              </a:buClr>
              <a:buFont typeface="Wingdings" panose="05000000000000000000" pitchFamily="2" charset="2"/>
              <a:buChar char="§"/>
              <a:defRPr/>
            </a:lvl2pPr>
            <a:lvl3pPr marL="1143000" indent="-228600">
              <a:buClr>
                <a:schemeClr val="accent1"/>
              </a:buClr>
              <a:buFont typeface="Wingdings" panose="05000000000000000000" pitchFamily="2" charset="2"/>
              <a:buChar char="§"/>
              <a:defRPr/>
            </a:lvl3pPr>
            <a:lvl4pPr marL="1600200" indent="-228600">
              <a:buClr>
                <a:schemeClr val="accent1"/>
              </a:buClr>
              <a:buFont typeface="Wingdings" panose="05000000000000000000" pitchFamily="2" charset="2"/>
              <a:buChar char="§"/>
              <a:defRPr/>
            </a:lvl4pPr>
            <a:lvl5pPr marL="2057400" indent="-228600">
              <a:buClr>
                <a:schemeClr val="accent1"/>
              </a:buClr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2" name="Date Placeholder 21">
            <a:extLst>
              <a:ext uri="{FF2B5EF4-FFF2-40B4-BE49-F238E27FC236}">
                <a16:creationId xmlns:a16="http://schemas.microsoft.com/office/drawing/2014/main" id="{D3FC0685-4D60-4734-B09F-372FD83F32E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08275" y="6356350"/>
            <a:ext cx="3073125" cy="365125"/>
          </a:xfrm>
        </p:spPr>
        <p:txBody>
          <a:bodyPr/>
          <a:lstStyle/>
          <a:p>
            <a:endParaRPr lang="en-US" noProof="0" dirty="0"/>
          </a:p>
        </p:txBody>
      </p:sp>
      <p:sp>
        <p:nvSpPr>
          <p:cNvPr id="23" name="Footer Placeholder 22">
            <a:extLst>
              <a:ext uri="{FF2B5EF4-FFF2-40B4-BE49-F238E27FC236}">
                <a16:creationId xmlns:a16="http://schemas.microsoft.com/office/drawing/2014/main" id="{6625F6F7-8499-4E34-896D-9E1681AAC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5E994F3B-479F-42F3-AE36-C259EE6F86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3086264" cy="365125"/>
          </a:xfrm>
          <a:prstGeom prst="rect">
            <a:avLst/>
          </a:prstGeom>
        </p:spPr>
        <p:txBody>
          <a:bodyPr/>
          <a:lstStyle/>
          <a:p>
            <a:fld id="{360EBF0A-94C9-4A9B-BA1E-C21ADEFDACD6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3354366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71D34F-0B50-4278-9F32-BCA84F103C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DEFB359-7A71-4205-997A-49AC1C9CE82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1A3DC6-472D-41C6-92AC-5FB69C49D5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13655C-DD82-4C80-831A-B4FA113CB6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3E6A6F-6102-4436-8A7F-CE4307D154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D296C3-9432-47A0-983D-C32FBC46B0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A63D18-2F0B-46FD-A567-396293F63EDE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11150130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E50E83-3486-430E-A260-8AA4F52EA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A11768-161D-4246-8B57-7D9B248B8B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6DA73C-0EC5-4A9B-B93B-D3DAE6A5EC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36FDC6-4CBA-4D56-9C0A-33FC29F7E6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8CD507-98D5-4569-A0E3-5B8324C9DB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A63D18-2F0B-46FD-A567-396293F63EDE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74948055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7A61E39-24DE-46B5-ABA1-353060FFC18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BBC2288-E35C-4352-842C-68CC77ED49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C94206-923E-4C10-806D-CAE570CEC8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C3EB47-445D-4C8D-B732-5EC8F76189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01C6FC-00D9-4740-A868-C437E65A0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A63D18-2F0B-46FD-A567-396293F63EDE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57019791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C36E98-A6CF-4735-AE5D-7C98781FED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F77A42B-25C9-45F9-8062-68D749AF6D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6DE2BC-0F27-4DC9-A7EA-D0B18FD88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F8E96A-0A8C-45DF-94DC-C1E5B4328D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27BB71-D194-4E01-BBCB-BE22AA435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0644B3-1D04-4EA4-BE1E-AED8D030A181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88426419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0354F-74C4-408B-B50B-8EAE3EFE5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0CA76A-0237-4EC6-972C-5E31F82E67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B3A25A-C6D2-4EC2-B8B4-DDB0F80AAE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41962F-7B54-48E2-89AC-BF0F6E6731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E650C-4521-4A2C-8025-F45987FA40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0644B3-1D04-4EA4-BE1E-AED8D030A181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54875031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065DF5-305D-4C17-A214-8336C1DAF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F99BD1-19B4-44CB-9C87-6BAE670E4A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6A7560-015B-40E2-BE07-FEBA051FD7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DD6F59-F9BC-4C31-9912-FBC8E5B82C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D71DC7-468F-453D-ADCF-8709AAB203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0644B3-1D04-4EA4-BE1E-AED8D030A181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797107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3C0D00-1943-4F71-8E5C-3D465214D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869C8A-3A66-41B2-A8B4-8606393BB3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2781E5-655B-4560-9F4A-1EF3586FE3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00C83A-1555-4A6E-8380-E6858B0EC8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9B5E15-27C4-4500-8D2C-E8D8C797A9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F590C2-0DA8-4EA2-B61F-A7B8775E7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0644B3-1D04-4EA4-BE1E-AED8D030A181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71382489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2127F0-E9ED-4745-B58E-4269D18515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3D5DCE-6C6A-4AEF-9BC4-68525ED555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35F387-2159-40C7-AE0F-232580ADBD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2A35A0C-B586-4953-9B13-10B948BE8A1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61AFE1-5D1B-44EE-ACCB-FA235C1731D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DCDCF70-805E-4DFF-BC7D-CEE26B48C0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855A986-EB3D-4ACA-AAFF-5BD96FF685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48B52FD-44F4-4F1A-ABBC-ADB3572B69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0644B3-1D04-4EA4-BE1E-AED8D030A181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18933184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246E0-9A94-4F87-860F-DC3DF107C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5F6BF32-F60C-4AB1-AF15-B0FC40853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ADB0BB-FDAB-4D9D-8F8D-820E0FD3D9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724EAE-3A9D-406A-8347-2CF7ACFEB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0644B3-1D04-4EA4-BE1E-AED8D030A181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25397252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4A56C9-A47E-4693-AFF7-0464C1EC19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7332698-6CFE-4892-AF49-82F7422D98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81B6E3-68B2-42B3-85AC-099754AEA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0644B3-1D04-4EA4-BE1E-AED8D030A181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415806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EF894423-F1D8-4448-BE4E-C66A70FF440C}"/>
              </a:ext>
            </a:extLst>
          </p:cNvPr>
          <p:cNvSpPr/>
          <p:nvPr userDrawn="1"/>
        </p:nvSpPr>
        <p:spPr>
          <a:xfrm>
            <a:off x="0" y="0"/>
            <a:ext cx="910600" cy="685884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6FD5A2C-B40C-41B6-8486-0060E7D0B499}"/>
              </a:ext>
            </a:extLst>
          </p:cNvPr>
          <p:cNvGrpSpPr/>
          <p:nvPr userDrawn="1"/>
        </p:nvGrpSpPr>
        <p:grpSpPr>
          <a:xfrm>
            <a:off x="288531" y="0"/>
            <a:ext cx="11375568" cy="6857999"/>
            <a:chOff x="408216" y="-849"/>
            <a:chExt cx="11375568" cy="6857999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35F5515-DBFB-431E-956A-73730B15AE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08216" y="-849"/>
              <a:ext cx="11375568" cy="6857999"/>
            </a:xfrm>
            <a:prstGeom prst="rect">
              <a:avLst/>
            </a:prstGeom>
          </p:spPr>
        </p:pic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E256075D-BF8D-4C2D-A9DA-CFB59002F49B}"/>
                </a:ext>
              </a:extLst>
            </p:cNvPr>
            <p:cNvSpPr/>
            <p:nvPr/>
          </p:nvSpPr>
          <p:spPr>
            <a:xfrm>
              <a:off x="4915716" y="2562225"/>
              <a:ext cx="1631189" cy="1704975"/>
            </a:xfrm>
            <a:prstGeom prst="ellipse">
              <a:avLst/>
            </a:prstGeom>
            <a:solidFill>
              <a:srgbClr val="1B1B1B">
                <a:alpha val="8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925EE08E-CA10-4C5F-97BC-B48B0451A492}"/>
              </a:ext>
            </a:extLst>
          </p:cNvPr>
          <p:cNvSpPr/>
          <p:nvPr userDrawn="1"/>
        </p:nvSpPr>
        <p:spPr>
          <a:xfrm>
            <a:off x="11281400" y="0"/>
            <a:ext cx="910600" cy="685884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Прямоугольник 28">
            <a:extLst>
              <a:ext uri="{FF2B5EF4-FFF2-40B4-BE49-F238E27FC236}">
                <a16:creationId xmlns:a16="http://schemas.microsoft.com/office/drawing/2014/main" id="{8A0A4B2E-2560-4117-A770-DF23BDEC29BC}"/>
              </a:ext>
            </a:extLst>
          </p:cNvPr>
          <p:cNvSpPr/>
          <p:nvPr userDrawn="1"/>
        </p:nvSpPr>
        <p:spPr>
          <a:xfrm rot="5400000">
            <a:off x="2664108" y="-2675485"/>
            <a:ext cx="6841448" cy="12192418"/>
          </a:xfrm>
          <a:prstGeom prst="rect">
            <a:avLst/>
          </a:prstGeom>
          <a:solidFill>
            <a:schemeClr val="tx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1050" noProof="0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73D0A0D-855E-4342-B83E-424B4A493D5B}"/>
              </a:ext>
            </a:extLst>
          </p:cNvPr>
          <p:cNvGrpSpPr/>
          <p:nvPr userDrawn="1"/>
        </p:nvGrpSpPr>
        <p:grpSpPr>
          <a:xfrm>
            <a:off x="2975751" y="-564356"/>
            <a:ext cx="6216650" cy="1935163"/>
            <a:chOff x="2982913" y="-574675"/>
            <a:chExt cx="6216650" cy="1935163"/>
          </a:xfrm>
        </p:grpSpPr>
        <p:sp>
          <p:nvSpPr>
            <p:cNvPr id="19" name="Полилиния: фигура 12">
              <a:extLst>
                <a:ext uri="{FF2B5EF4-FFF2-40B4-BE49-F238E27FC236}">
                  <a16:creationId xmlns:a16="http://schemas.microsoft.com/office/drawing/2014/main" id="{085B9B80-E73A-49D3-BEDA-53569B9B82C5}"/>
                </a:ext>
              </a:extLst>
            </p:cNvPr>
            <p:cNvSpPr/>
            <p:nvPr/>
          </p:nvSpPr>
          <p:spPr>
            <a:xfrm rot="2688700">
              <a:off x="5514975" y="-574675"/>
              <a:ext cx="1157288" cy="1149350"/>
            </a:xfrm>
            <a:custGeom>
              <a:avLst/>
              <a:gdLst>
                <a:gd name="connsiteX0" fmla="*/ 0 w 1157505"/>
                <a:gd name="connsiteY0" fmla="*/ 1149920 h 1149920"/>
                <a:gd name="connsiteX1" fmla="*/ 1157505 w 1157505"/>
                <a:gd name="connsiteY1" fmla="*/ 0 h 1149920"/>
                <a:gd name="connsiteX2" fmla="*/ 1157505 w 1157505"/>
                <a:gd name="connsiteY2" fmla="*/ 1149920 h 1149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7505" h="1149920">
                  <a:moveTo>
                    <a:pt x="0" y="1149920"/>
                  </a:moveTo>
                  <a:lnTo>
                    <a:pt x="1157505" y="0"/>
                  </a:lnTo>
                  <a:lnTo>
                    <a:pt x="1157505" y="114992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 dirty="0"/>
            </a:p>
          </p:txBody>
        </p:sp>
        <p:sp>
          <p:nvSpPr>
            <p:cNvPr id="20" name="Полилиния: фигура 17">
              <a:extLst>
                <a:ext uri="{FF2B5EF4-FFF2-40B4-BE49-F238E27FC236}">
                  <a16:creationId xmlns:a16="http://schemas.microsoft.com/office/drawing/2014/main" id="{D9B488A2-B7A1-4CA1-88BA-3A3165C35DA2}"/>
                </a:ext>
              </a:extLst>
            </p:cNvPr>
            <p:cNvSpPr/>
            <p:nvPr/>
          </p:nvSpPr>
          <p:spPr>
            <a:xfrm rot="2688700">
              <a:off x="6907213" y="-128588"/>
              <a:ext cx="1490662" cy="1489076"/>
            </a:xfrm>
            <a:custGeom>
              <a:avLst/>
              <a:gdLst>
                <a:gd name="connsiteX0" fmla="*/ 0 w 1489710"/>
                <a:gd name="connsiteY0" fmla="*/ 616739 h 1489710"/>
                <a:gd name="connsiteX1" fmla="*/ 620807 w 1489710"/>
                <a:gd name="connsiteY1" fmla="*/ 0 h 1489710"/>
                <a:gd name="connsiteX2" fmla="*/ 1489710 w 1489710"/>
                <a:gd name="connsiteY2" fmla="*/ 0 h 1489710"/>
                <a:gd name="connsiteX3" fmla="*/ 1489710 w 1489710"/>
                <a:gd name="connsiteY3" fmla="*/ 1489710 h 1489710"/>
                <a:gd name="connsiteX4" fmla="*/ 0 w 1489710"/>
                <a:gd name="connsiteY4" fmla="*/ 1489710 h 148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9710" h="1489710">
                  <a:moveTo>
                    <a:pt x="0" y="616739"/>
                  </a:moveTo>
                  <a:lnTo>
                    <a:pt x="620807" y="0"/>
                  </a:lnTo>
                  <a:lnTo>
                    <a:pt x="1489710" y="0"/>
                  </a:lnTo>
                  <a:lnTo>
                    <a:pt x="1489710" y="1489710"/>
                  </a:lnTo>
                  <a:lnTo>
                    <a:pt x="0" y="148971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 dirty="0"/>
            </a:p>
          </p:txBody>
        </p:sp>
        <p:sp>
          <p:nvSpPr>
            <p:cNvPr id="21" name="Полилиния: фигура 15">
              <a:extLst>
                <a:ext uri="{FF2B5EF4-FFF2-40B4-BE49-F238E27FC236}">
                  <a16:creationId xmlns:a16="http://schemas.microsoft.com/office/drawing/2014/main" id="{DB9CEB59-B971-4D1E-A99C-CF0DFF1FDA8A}"/>
                </a:ext>
              </a:extLst>
            </p:cNvPr>
            <p:cNvSpPr/>
            <p:nvPr/>
          </p:nvSpPr>
          <p:spPr>
            <a:xfrm rot="2688700">
              <a:off x="3794125" y="-128588"/>
              <a:ext cx="1490663" cy="1489076"/>
            </a:xfrm>
            <a:custGeom>
              <a:avLst/>
              <a:gdLst>
                <a:gd name="connsiteX0" fmla="*/ 0 w 1489710"/>
                <a:gd name="connsiteY0" fmla="*/ 616740 h 1489710"/>
                <a:gd name="connsiteX1" fmla="*/ 620808 w 1489710"/>
                <a:gd name="connsiteY1" fmla="*/ 0 h 1489710"/>
                <a:gd name="connsiteX2" fmla="*/ 1489710 w 1489710"/>
                <a:gd name="connsiteY2" fmla="*/ 0 h 1489710"/>
                <a:gd name="connsiteX3" fmla="*/ 1489710 w 1489710"/>
                <a:gd name="connsiteY3" fmla="*/ 1489710 h 1489710"/>
                <a:gd name="connsiteX4" fmla="*/ 0 w 1489710"/>
                <a:gd name="connsiteY4" fmla="*/ 1489710 h 148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9710" h="1489710">
                  <a:moveTo>
                    <a:pt x="0" y="616740"/>
                  </a:moveTo>
                  <a:lnTo>
                    <a:pt x="620808" y="0"/>
                  </a:lnTo>
                  <a:lnTo>
                    <a:pt x="1489710" y="0"/>
                  </a:lnTo>
                  <a:lnTo>
                    <a:pt x="1489710" y="1489710"/>
                  </a:lnTo>
                  <a:lnTo>
                    <a:pt x="0" y="148971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 dirty="0"/>
            </a:p>
          </p:txBody>
        </p:sp>
        <p:sp>
          <p:nvSpPr>
            <p:cNvPr id="22" name="Полилиния: фигура 10">
              <a:extLst>
                <a:ext uri="{FF2B5EF4-FFF2-40B4-BE49-F238E27FC236}">
                  <a16:creationId xmlns:a16="http://schemas.microsoft.com/office/drawing/2014/main" id="{D35FF125-B2DE-4DFF-98E7-47BFBBC8D29B}"/>
                </a:ext>
              </a:extLst>
            </p:cNvPr>
            <p:cNvSpPr/>
            <p:nvPr/>
          </p:nvSpPr>
          <p:spPr>
            <a:xfrm rot="2688700">
              <a:off x="2982913" y="-320675"/>
              <a:ext cx="646112" cy="641350"/>
            </a:xfrm>
            <a:custGeom>
              <a:avLst/>
              <a:gdLst>
                <a:gd name="connsiteX0" fmla="*/ 0 w 646332"/>
                <a:gd name="connsiteY0" fmla="*/ 642097 h 642097"/>
                <a:gd name="connsiteX1" fmla="*/ 646332 w 646332"/>
                <a:gd name="connsiteY1" fmla="*/ 0 h 642097"/>
                <a:gd name="connsiteX2" fmla="*/ 646332 w 646332"/>
                <a:gd name="connsiteY2" fmla="*/ 642097 h 64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6332" h="642097">
                  <a:moveTo>
                    <a:pt x="0" y="642097"/>
                  </a:moveTo>
                  <a:lnTo>
                    <a:pt x="646332" y="0"/>
                  </a:lnTo>
                  <a:lnTo>
                    <a:pt x="646332" y="642097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 dirty="0"/>
            </a:p>
          </p:txBody>
        </p:sp>
        <p:sp>
          <p:nvSpPr>
            <p:cNvPr id="23" name="Полилиния: фигура 13">
              <a:extLst>
                <a:ext uri="{FF2B5EF4-FFF2-40B4-BE49-F238E27FC236}">
                  <a16:creationId xmlns:a16="http://schemas.microsoft.com/office/drawing/2014/main" id="{9457471C-F75F-4E84-A15D-1A45630B30B0}"/>
                </a:ext>
              </a:extLst>
            </p:cNvPr>
            <p:cNvSpPr/>
            <p:nvPr/>
          </p:nvSpPr>
          <p:spPr>
            <a:xfrm rot="2688700">
              <a:off x="8551863" y="-320675"/>
              <a:ext cx="647700" cy="641350"/>
            </a:xfrm>
            <a:custGeom>
              <a:avLst/>
              <a:gdLst>
                <a:gd name="connsiteX0" fmla="*/ 0 w 646332"/>
                <a:gd name="connsiteY0" fmla="*/ 642097 h 642097"/>
                <a:gd name="connsiteX1" fmla="*/ 646332 w 646332"/>
                <a:gd name="connsiteY1" fmla="*/ 0 h 642097"/>
                <a:gd name="connsiteX2" fmla="*/ 646332 w 646332"/>
                <a:gd name="connsiteY2" fmla="*/ 642097 h 64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6332" h="642097">
                  <a:moveTo>
                    <a:pt x="0" y="642097"/>
                  </a:moveTo>
                  <a:lnTo>
                    <a:pt x="646332" y="0"/>
                  </a:lnTo>
                  <a:lnTo>
                    <a:pt x="646332" y="642097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E1D4EA1-98F1-4D52-9AB2-178179FB96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6197" y="403226"/>
            <a:ext cx="11637271" cy="945588"/>
          </a:xfrm>
        </p:spPr>
        <p:txBody>
          <a:bodyPr anchor="t">
            <a:normAutofit/>
          </a:bodyPr>
          <a:lstStyle>
            <a:lvl1pPr algn="ctr">
              <a:defRPr lang="en-US" sz="2400" kern="1200" dirty="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9944208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8043FF-79A1-4EAC-A217-EE0D4DAA44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FF7538-03D6-422E-8C32-2B5D7C9B90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AFAAB5-B5EF-4463-B2DA-1F45BCF471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3592A0-9EC3-4068-B868-48BC851E68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4FB509-37E1-4D56-B94E-8D8121786C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ACB76C-4538-4851-9550-3E522BA0D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0644B3-1D04-4EA4-BE1E-AED8D030A181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08650652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780C95-F3BA-4320-8A96-A7070E6B3A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7B321D6-7166-469D-BDA3-18C7DADCDE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AE43339-8835-4C59-B98B-91BE45C741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35A469-B12D-4D33-8D4C-FE983334BC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3A1421-E327-4A06-BB57-7E835FAE27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6DE56C-7127-40A8-86EC-4CB552B2D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0644B3-1D04-4EA4-BE1E-AED8D030A181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60989676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88A72C-54DB-46AA-863B-93F04A6B7D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4EC4399-6E7F-455C-98B1-B4B915D62A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ED806A-FCC0-4826-B412-7446E3F3C1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A72975-74E8-44E9-B732-6FE0B26563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88D866-50D8-4899-AE88-FA60ABF54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0644B3-1D04-4EA4-BE1E-AED8D030A181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03204440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689A3E9-7F88-4BCA-BE62-16BF03E627D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2FDB78-B554-4068-9D4F-8A30272873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E972C6-A3BC-432C-ABAD-628F8C79AB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FBB0AD-9191-457E-9478-8722BCE758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AF9F98-177D-4EBF-9076-857EB3ED4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0644B3-1D04-4EA4-BE1E-AED8D030A181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272935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 descr="A close up of a logo&#10;&#10;Description generated with high confidence">
            <a:extLst>
              <a:ext uri="{FF2B5EF4-FFF2-40B4-BE49-F238E27FC236}">
                <a16:creationId xmlns:a16="http://schemas.microsoft.com/office/drawing/2014/main" id="{F9AA9814-A4CA-4D4D-95C0-1671163FF05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0" y="0"/>
            <a:ext cx="12192525" cy="6858000"/>
          </a:xfrm>
          <a:prstGeom prst="rect">
            <a:avLst/>
          </a:prstGeom>
        </p:spPr>
      </p:pic>
      <p:sp>
        <p:nvSpPr>
          <p:cNvPr id="25" name="Прямоугольник 28">
            <a:extLst>
              <a:ext uri="{FF2B5EF4-FFF2-40B4-BE49-F238E27FC236}">
                <a16:creationId xmlns:a16="http://schemas.microsoft.com/office/drawing/2014/main" id="{80288483-DBC2-48F1-A175-D448652B374C}"/>
              </a:ext>
            </a:extLst>
          </p:cNvPr>
          <p:cNvSpPr/>
          <p:nvPr userDrawn="1"/>
        </p:nvSpPr>
        <p:spPr>
          <a:xfrm rot="5400000">
            <a:off x="2666790" y="-2668056"/>
            <a:ext cx="6857999" cy="12192418"/>
          </a:xfrm>
          <a:prstGeom prst="rect">
            <a:avLst/>
          </a:prstGeom>
          <a:solidFill>
            <a:schemeClr val="tx1"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1400" noProof="0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73D0A0D-855E-4342-B83E-424B4A493D5B}"/>
              </a:ext>
            </a:extLst>
          </p:cNvPr>
          <p:cNvGrpSpPr/>
          <p:nvPr userDrawn="1"/>
        </p:nvGrpSpPr>
        <p:grpSpPr>
          <a:xfrm>
            <a:off x="2975751" y="-564356"/>
            <a:ext cx="6216650" cy="1935163"/>
            <a:chOff x="2982913" y="-574675"/>
            <a:chExt cx="6216650" cy="1935163"/>
          </a:xfrm>
        </p:grpSpPr>
        <p:sp>
          <p:nvSpPr>
            <p:cNvPr id="19" name="Полилиния: фигура 12">
              <a:extLst>
                <a:ext uri="{FF2B5EF4-FFF2-40B4-BE49-F238E27FC236}">
                  <a16:creationId xmlns:a16="http://schemas.microsoft.com/office/drawing/2014/main" id="{085B9B80-E73A-49D3-BEDA-53569B9B82C5}"/>
                </a:ext>
              </a:extLst>
            </p:cNvPr>
            <p:cNvSpPr/>
            <p:nvPr/>
          </p:nvSpPr>
          <p:spPr>
            <a:xfrm rot="2688700">
              <a:off x="5514975" y="-574675"/>
              <a:ext cx="1157288" cy="1149350"/>
            </a:xfrm>
            <a:custGeom>
              <a:avLst/>
              <a:gdLst>
                <a:gd name="connsiteX0" fmla="*/ 0 w 1157505"/>
                <a:gd name="connsiteY0" fmla="*/ 1149920 h 1149920"/>
                <a:gd name="connsiteX1" fmla="*/ 1157505 w 1157505"/>
                <a:gd name="connsiteY1" fmla="*/ 0 h 1149920"/>
                <a:gd name="connsiteX2" fmla="*/ 1157505 w 1157505"/>
                <a:gd name="connsiteY2" fmla="*/ 1149920 h 1149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7505" h="1149920">
                  <a:moveTo>
                    <a:pt x="0" y="1149920"/>
                  </a:moveTo>
                  <a:lnTo>
                    <a:pt x="1157505" y="0"/>
                  </a:lnTo>
                  <a:lnTo>
                    <a:pt x="1157505" y="114992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 dirty="0"/>
            </a:p>
          </p:txBody>
        </p:sp>
        <p:sp>
          <p:nvSpPr>
            <p:cNvPr id="20" name="Полилиния: фигура 17">
              <a:extLst>
                <a:ext uri="{FF2B5EF4-FFF2-40B4-BE49-F238E27FC236}">
                  <a16:creationId xmlns:a16="http://schemas.microsoft.com/office/drawing/2014/main" id="{D9B488A2-B7A1-4CA1-88BA-3A3165C35DA2}"/>
                </a:ext>
              </a:extLst>
            </p:cNvPr>
            <p:cNvSpPr/>
            <p:nvPr/>
          </p:nvSpPr>
          <p:spPr>
            <a:xfrm rot="2688700">
              <a:off x="6907213" y="-128588"/>
              <a:ext cx="1490662" cy="1489076"/>
            </a:xfrm>
            <a:custGeom>
              <a:avLst/>
              <a:gdLst>
                <a:gd name="connsiteX0" fmla="*/ 0 w 1489710"/>
                <a:gd name="connsiteY0" fmla="*/ 616739 h 1489710"/>
                <a:gd name="connsiteX1" fmla="*/ 620807 w 1489710"/>
                <a:gd name="connsiteY1" fmla="*/ 0 h 1489710"/>
                <a:gd name="connsiteX2" fmla="*/ 1489710 w 1489710"/>
                <a:gd name="connsiteY2" fmla="*/ 0 h 1489710"/>
                <a:gd name="connsiteX3" fmla="*/ 1489710 w 1489710"/>
                <a:gd name="connsiteY3" fmla="*/ 1489710 h 1489710"/>
                <a:gd name="connsiteX4" fmla="*/ 0 w 1489710"/>
                <a:gd name="connsiteY4" fmla="*/ 1489710 h 148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9710" h="1489710">
                  <a:moveTo>
                    <a:pt x="0" y="616739"/>
                  </a:moveTo>
                  <a:lnTo>
                    <a:pt x="620807" y="0"/>
                  </a:lnTo>
                  <a:lnTo>
                    <a:pt x="1489710" y="0"/>
                  </a:lnTo>
                  <a:lnTo>
                    <a:pt x="1489710" y="1489710"/>
                  </a:lnTo>
                  <a:lnTo>
                    <a:pt x="0" y="148971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 dirty="0"/>
            </a:p>
          </p:txBody>
        </p:sp>
        <p:sp>
          <p:nvSpPr>
            <p:cNvPr id="21" name="Полилиния: фигура 15">
              <a:extLst>
                <a:ext uri="{FF2B5EF4-FFF2-40B4-BE49-F238E27FC236}">
                  <a16:creationId xmlns:a16="http://schemas.microsoft.com/office/drawing/2014/main" id="{DB9CEB59-B971-4D1E-A99C-CF0DFF1FDA8A}"/>
                </a:ext>
              </a:extLst>
            </p:cNvPr>
            <p:cNvSpPr/>
            <p:nvPr/>
          </p:nvSpPr>
          <p:spPr>
            <a:xfrm rot="2688700">
              <a:off x="3794125" y="-128588"/>
              <a:ext cx="1490663" cy="1489076"/>
            </a:xfrm>
            <a:custGeom>
              <a:avLst/>
              <a:gdLst>
                <a:gd name="connsiteX0" fmla="*/ 0 w 1489710"/>
                <a:gd name="connsiteY0" fmla="*/ 616740 h 1489710"/>
                <a:gd name="connsiteX1" fmla="*/ 620808 w 1489710"/>
                <a:gd name="connsiteY1" fmla="*/ 0 h 1489710"/>
                <a:gd name="connsiteX2" fmla="*/ 1489710 w 1489710"/>
                <a:gd name="connsiteY2" fmla="*/ 0 h 1489710"/>
                <a:gd name="connsiteX3" fmla="*/ 1489710 w 1489710"/>
                <a:gd name="connsiteY3" fmla="*/ 1489710 h 1489710"/>
                <a:gd name="connsiteX4" fmla="*/ 0 w 1489710"/>
                <a:gd name="connsiteY4" fmla="*/ 1489710 h 148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9710" h="1489710">
                  <a:moveTo>
                    <a:pt x="0" y="616740"/>
                  </a:moveTo>
                  <a:lnTo>
                    <a:pt x="620808" y="0"/>
                  </a:lnTo>
                  <a:lnTo>
                    <a:pt x="1489710" y="0"/>
                  </a:lnTo>
                  <a:lnTo>
                    <a:pt x="1489710" y="1489710"/>
                  </a:lnTo>
                  <a:lnTo>
                    <a:pt x="0" y="148971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 dirty="0"/>
            </a:p>
          </p:txBody>
        </p:sp>
        <p:sp>
          <p:nvSpPr>
            <p:cNvPr id="22" name="Полилиния: фигура 10">
              <a:extLst>
                <a:ext uri="{FF2B5EF4-FFF2-40B4-BE49-F238E27FC236}">
                  <a16:creationId xmlns:a16="http://schemas.microsoft.com/office/drawing/2014/main" id="{D35FF125-B2DE-4DFF-98E7-47BFBBC8D29B}"/>
                </a:ext>
              </a:extLst>
            </p:cNvPr>
            <p:cNvSpPr/>
            <p:nvPr/>
          </p:nvSpPr>
          <p:spPr>
            <a:xfrm rot="2688700">
              <a:off x="2982913" y="-320675"/>
              <a:ext cx="646112" cy="641350"/>
            </a:xfrm>
            <a:custGeom>
              <a:avLst/>
              <a:gdLst>
                <a:gd name="connsiteX0" fmla="*/ 0 w 646332"/>
                <a:gd name="connsiteY0" fmla="*/ 642097 h 642097"/>
                <a:gd name="connsiteX1" fmla="*/ 646332 w 646332"/>
                <a:gd name="connsiteY1" fmla="*/ 0 h 642097"/>
                <a:gd name="connsiteX2" fmla="*/ 646332 w 646332"/>
                <a:gd name="connsiteY2" fmla="*/ 642097 h 64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6332" h="642097">
                  <a:moveTo>
                    <a:pt x="0" y="642097"/>
                  </a:moveTo>
                  <a:lnTo>
                    <a:pt x="646332" y="0"/>
                  </a:lnTo>
                  <a:lnTo>
                    <a:pt x="646332" y="642097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 dirty="0"/>
            </a:p>
          </p:txBody>
        </p:sp>
        <p:sp>
          <p:nvSpPr>
            <p:cNvPr id="23" name="Полилиния: фигура 13">
              <a:extLst>
                <a:ext uri="{FF2B5EF4-FFF2-40B4-BE49-F238E27FC236}">
                  <a16:creationId xmlns:a16="http://schemas.microsoft.com/office/drawing/2014/main" id="{9457471C-F75F-4E84-A15D-1A45630B30B0}"/>
                </a:ext>
              </a:extLst>
            </p:cNvPr>
            <p:cNvSpPr/>
            <p:nvPr/>
          </p:nvSpPr>
          <p:spPr>
            <a:xfrm rot="2688700">
              <a:off x="8551863" y="-320675"/>
              <a:ext cx="647700" cy="641350"/>
            </a:xfrm>
            <a:custGeom>
              <a:avLst/>
              <a:gdLst>
                <a:gd name="connsiteX0" fmla="*/ 0 w 646332"/>
                <a:gd name="connsiteY0" fmla="*/ 642097 h 642097"/>
                <a:gd name="connsiteX1" fmla="*/ 646332 w 646332"/>
                <a:gd name="connsiteY1" fmla="*/ 0 h 642097"/>
                <a:gd name="connsiteX2" fmla="*/ 646332 w 646332"/>
                <a:gd name="connsiteY2" fmla="*/ 642097 h 64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6332" h="642097">
                  <a:moveTo>
                    <a:pt x="0" y="642097"/>
                  </a:moveTo>
                  <a:lnTo>
                    <a:pt x="646332" y="0"/>
                  </a:lnTo>
                  <a:lnTo>
                    <a:pt x="646332" y="642097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E1D4EA1-98F1-4D52-9AB2-178179FB96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6197" y="403226"/>
            <a:ext cx="11637271" cy="945588"/>
          </a:xfrm>
        </p:spPr>
        <p:txBody>
          <a:bodyPr anchor="t">
            <a:normAutofit/>
          </a:bodyPr>
          <a:lstStyle>
            <a:lvl1pPr algn="ctr">
              <a:defRPr lang="en-US" sz="2400" kern="1200" dirty="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413478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 descr="A picture containing green, building&#10;&#10;Description generated with very high confidence">
            <a:extLst>
              <a:ext uri="{FF2B5EF4-FFF2-40B4-BE49-F238E27FC236}">
                <a16:creationId xmlns:a16="http://schemas.microsoft.com/office/drawing/2014/main" id="{D9823306-4A07-407B-9BD7-7087707BEFC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5" name="Прямоугольник 28">
            <a:extLst>
              <a:ext uri="{FF2B5EF4-FFF2-40B4-BE49-F238E27FC236}">
                <a16:creationId xmlns:a16="http://schemas.microsoft.com/office/drawing/2014/main" id="{BF85E922-92A5-4955-9D80-B34534253A7E}"/>
              </a:ext>
            </a:extLst>
          </p:cNvPr>
          <p:cNvSpPr/>
          <p:nvPr userDrawn="1"/>
        </p:nvSpPr>
        <p:spPr>
          <a:xfrm rot="5400000">
            <a:off x="2666999" y="-2667846"/>
            <a:ext cx="6858000" cy="12192000"/>
          </a:xfrm>
          <a:prstGeom prst="rect">
            <a:avLst/>
          </a:prstGeom>
          <a:solidFill>
            <a:schemeClr val="tx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1400" noProof="0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73D0A0D-855E-4342-B83E-424B4A493D5B}"/>
              </a:ext>
            </a:extLst>
          </p:cNvPr>
          <p:cNvGrpSpPr/>
          <p:nvPr userDrawn="1"/>
        </p:nvGrpSpPr>
        <p:grpSpPr>
          <a:xfrm>
            <a:off x="2975751" y="-564356"/>
            <a:ext cx="6216650" cy="1935163"/>
            <a:chOff x="2982913" y="-574675"/>
            <a:chExt cx="6216650" cy="1935163"/>
          </a:xfrm>
        </p:grpSpPr>
        <p:sp>
          <p:nvSpPr>
            <p:cNvPr id="19" name="Полилиния: фигура 12">
              <a:extLst>
                <a:ext uri="{FF2B5EF4-FFF2-40B4-BE49-F238E27FC236}">
                  <a16:creationId xmlns:a16="http://schemas.microsoft.com/office/drawing/2014/main" id="{085B9B80-E73A-49D3-BEDA-53569B9B82C5}"/>
                </a:ext>
              </a:extLst>
            </p:cNvPr>
            <p:cNvSpPr/>
            <p:nvPr/>
          </p:nvSpPr>
          <p:spPr>
            <a:xfrm rot="2688700">
              <a:off x="5514975" y="-574675"/>
              <a:ext cx="1157288" cy="1149350"/>
            </a:xfrm>
            <a:custGeom>
              <a:avLst/>
              <a:gdLst>
                <a:gd name="connsiteX0" fmla="*/ 0 w 1157505"/>
                <a:gd name="connsiteY0" fmla="*/ 1149920 h 1149920"/>
                <a:gd name="connsiteX1" fmla="*/ 1157505 w 1157505"/>
                <a:gd name="connsiteY1" fmla="*/ 0 h 1149920"/>
                <a:gd name="connsiteX2" fmla="*/ 1157505 w 1157505"/>
                <a:gd name="connsiteY2" fmla="*/ 1149920 h 1149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7505" h="1149920">
                  <a:moveTo>
                    <a:pt x="0" y="1149920"/>
                  </a:moveTo>
                  <a:lnTo>
                    <a:pt x="1157505" y="0"/>
                  </a:lnTo>
                  <a:lnTo>
                    <a:pt x="1157505" y="114992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 dirty="0"/>
            </a:p>
          </p:txBody>
        </p:sp>
        <p:sp>
          <p:nvSpPr>
            <p:cNvPr id="20" name="Полилиния: фигура 17">
              <a:extLst>
                <a:ext uri="{FF2B5EF4-FFF2-40B4-BE49-F238E27FC236}">
                  <a16:creationId xmlns:a16="http://schemas.microsoft.com/office/drawing/2014/main" id="{D9B488A2-B7A1-4CA1-88BA-3A3165C35DA2}"/>
                </a:ext>
              </a:extLst>
            </p:cNvPr>
            <p:cNvSpPr/>
            <p:nvPr/>
          </p:nvSpPr>
          <p:spPr>
            <a:xfrm rot="2688700">
              <a:off x="6907213" y="-128588"/>
              <a:ext cx="1490662" cy="1489076"/>
            </a:xfrm>
            <a:custGeom>
              <a:avLst/>
              <a:gdLst>
                <a:gd name="connsiteX0" fmla="*/ 0 w 1489710"/>
                <a:gd name="connsiteY0" fmla="*/ 616739 h 1489710"/>
                <a:gd name="connsiteX1" fmla="*/ 620807 w 1489710"/>
                <a:gd name="connsiteY1" fmla="*/ 0 h 1489710"/>
                <a:gd name="connsiteX2" fmla="*/ 1489710 w 1489710"/>
                <a:gd name="connsiteY2" fmla="*/ 0 h 1489710"/>
                <a:gd name="connsiteX3" fmla="*/ 1489710 w 1489710"/>
                <a:gd name="connsiteY3" fmla="*/ 1489710 h 1489710"/>
                <a:gd name="connsiteX4" fmla="*/ 0 w 1489710"/>
                <a:gd name="connsiteY4" fmla="*/ 1489710 h 148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9710" h="1489710">
                  <a:moveTo>
                    <a:pt x="0" y="616739"/>
                  </a:moveTo>
                  <a:lnTo>
                    <a:pt x="620807" y="0"/>
                  </a:lnTo>
                  <a:lnTo>
                    <a:pt x="1489710" y="0"/>
                  </a:lnTo>
                  <a:lnTo>
                    <a:pt x="1489710" y="1489710"/>
                  </a:lnTo>
                  <a:lnTo>
                    <a:pt x="0" y="148971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 dirty="0"/>
            </a:p>
          </p:txBody>
        </p:sp>
        <p:sp>
          <p:nvSpPr>
            <p:cNvPr id="21" name="Полилиния: фигура 15">
              <a:extLst>
                <a:ext uri="{FF2B5EF4-FFF2-40B4-BE49-F238E27FC236}">
                  <a16:creationId xmlns:a16="http://schemas.microsoft.com/office/drawing/2014/main" id="{DB9CEB59-B971-4D1E-A99C-CF0DFF1FDA8A}"/>
                </a:ext>
              </a:extLst>
            </p:cNvPr>
            <p:cNvSpPr/>
            <p:nvPr/>
          </p:nvSpPr>
          <p:spPr>
            <a:xfrm rot="2688700">
              <a:off x="3794125" y="-128588"/>
              <a:ext cx="1490663" cy="1489076"/>
            </a:xfrm>
            <a:custGeom>
              <a:avLst/>
              <a:gdLst>
                <a:gd name="connsiteX0" fmla="*/ 0 w 1489710"/>
                <a:gd name="connsiteY0" fmla="*/ 616740 h 1489710"/>
                <a:gd name="connsiteX1" fmla="*/ 620808 w 1489710"/>
                <a:gd name="connsiteY1" fmla="*/ 0 h 1489710"/>
                <a:gd name="connsiteX2" fmla="*/ 1489710 w 1489710"/>
                <a:gd name="connsiteY2" fmla="*/ 0 h 1489710"/>
                <a:gd name="connsiteX3" fmla="*/ 1489710 w 1489710"/>
                <a:gd name="connsiteY3" fmla="*/ 1489710 h 1489710"/>
                <a:gd name="connsiteX4" fmla="*/ 0 w 1489710"/>
                <a:gd name="connsiteY4" fmla="*/ 1489710 h 148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9710" h="1489710">
                  <a:moveTo>
                    <a:pt x="0" y="616740"/>
                  </a:moveTo>
                  <a:lnTo>
                    <a:pt x="620808" y="0"/>
                  </a:lnTo>
                  <a:lnTo>
                    <a:pt x="1489710" y="0"/>
                  </a:lnTo>
                  <a:lnTo>
                    <a:pt x="1489710" y="1489710"/>
                  </a:lnTo>
                  <a:lnTo>
                    <a:pt x="0" y="148971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 dirty="0"/>
            </a:p>
          </p:txBody>
        </p:sp>
        <p:sp>
          <p:nvSpPr>
            <p:cNvPr id="22" name="Полилиния: фигура 10">
              <a:extLst>
                <a:ext uri="{FF2B5EF4-FFF2-40B4-BE49-F238E27FC236}">
                  <a16:creationId xmlns:a16="http://schemas.microsoft.com/office/drawing/2014/main" id="{D35FF125-B2DE-4DFF-98E7-47BFBBC8D29B}"/>
                </a:ext>
              </a:extLst>
            </p:cNvPr>
            <p:cNvSpPr/>
            <p:nvPr/>
          </p:nvSpPr>
          <p:spPr>
            <a:xfrm rot="2688700">
              <a:off x="2982913" y="-320675"/>
              <a:ext cx="646112" cy="641350"/>
            </a:xfrm>
            <a:custGeom>
              <a:avLst/>
              <a:gdLst>
                <a:gd name="connsiteX0" fmla="*/ 0 w 646332"/>
                <a:gd name="connsiteY0" fmla="*/ 642097 h 642097"/>
                <a:gd name="connsiteX1" fmla="*/ 646332 w 646332"/>
                <a:gd name="connsiteY1" fmla="*/ 0 h 642097"/>
                <a:gd name="connsiteX2" fmla="*/ 646332 w 646332"/>
                <a:gd name="connsiteY2" fmla="*/ 642097 h 64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6332" h="642097">
                  <a:moveTo>
                    <a:pt x="0" y="642097"/>
                  </a:moveTo>
                  <a:lnTo>
                    <a:pt x="646332" y="0"/>
                  </a:lnTo>
                  <a:lnTo>
                    <a:pt x="646332" y="642097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 dirty="0"/>
            </a:p>
          </p:txBody>
        </p:sp>
        <p:sp>
          <p:nvSpPr>
            <p:cNvPr id="23" name="Полилиния: фигура 13">
              <a:extLst>
                <a:ext uri="{FF2B5EF4-FFF2-40B4-BE49-F238E27FC236}">
                  <a16:creationId xmlns:a16="http://schemas.microsoft.com/office/drawing/2014/main" id="{9457471C-F75F-4E84-A15D-1A45630B30B0}"/>
                </a:ext>
              </a:extLst>
            </p:cNvPr>
            <p:cNvSpPr/>
            <p:nvPr/>
          </p:nvSpPr>
          <p:spPr>
            <a:xfrm rot="2688700">
              <a:off x="8551863" y="-320675"/>
              <a:ext cx="647700" cy="641350"/>
            </a:xfrm>
            <a:custGeom>
              <a:avLst/>
              <a:gdLst>
                <a:gd name="connsiteX0" fmla="*/ 0 w 646332"/>
                <a:gd name="connsiteY0" fmla="*/ 642097 h 642097"/>
                <a:gd name="connsiteX1" fmla="*/ 646332 w 646332"/>
                <a:gd name="connsiteY1" fmla="*/ 0 h 642097"/>
                <a:gd name="connsiteX2" fmla="*/ 646332 w 646332"/>
                <a:gd name="connsiteY2" fmla="*/ 642097 h 64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6332" h="642097">
                  <a:moveTo>
                    <a:pt x="0" y="642097"/>
                  </a:moveTo>
                  <a:lnTo>
                    <a:pt x="646332" y="0"/>
                  </a:lnTo>
                  <a:lnTo>
                    <a:pt x="646332" y="642097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E1D4EA1-98F1-4D52-9AB2-178179FB96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6197" y="403226"/>
            <a:ext cx="11637271" cy="945588"/>
          </a:xfrm>
        </p:spPr>
        <p:txBody>
          <a:bodyPr anchor="t">
            <a:normAutofit/>
          </a:bodyPr>
          <a:lstStyle>
            <a:lvl1pPr algn="ctr">
              <a:defRPr lang="en-US" sz="2400" kern="1200" dirty="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547324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318313A-ED3E-4C6E-898C-81CAB861BC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8EFC2F1-8F26-4F41-A048-7AE0FD22F5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8043CD-B5A2-46E8-B5B7-0A46DC4D4A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60EBF0A-94C9-4A9B-BA1E-C21ADEFDACD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07789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E5F00FF-9C6D-4C1D-BA10-0F325A2E9586}"/>
              </a:ext>
            </a:extLst>
          </p:cNvPr>
          <p:cNvSpPr/>
          <p:nvPr userDrawn="1"/>
        </p:nvSpPr>
        <p:spPr>
          <a:xfrm>
            <a:off x="0" y="0"/>
            <a:ext cx="12192000" cy="3600110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AC1FFAE-66DB-4219-93A4-3552C130E347}"/>
              </a:ext>
            </a:extLst>
          </p:cNvPr>
          <p:cNvSpPr/>
          <p:nvPr userDrawn="1"/>
        </p:nvSpPr>
        <p:spPr>
          <a:xfrm>
            <a:off x="0" y="3600110"/>
            <a:ext cx="12192000" cy="3257889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F13464F-2992-45B5-A184-8A6007F4850B}"/>
              </a:ext>
            </a:extLst>
          </p:cNvPr>
          <p:cNvSpPr/>
          <p:nvPr userDrawn="1"/>
        </p:nvSpPr>
        <p:spPr>
          <a:xfrm>
            <a:off x="8475446" y="1161357"/>
            <a:ext cx="3474237" cy="5472000"/>
          </a:xfrm>
          <a:prstGeom prst="roundRect">
            <a:avLst>
              <a:gd name="adj" fmla="val 0"/>
            </a:avLst>
          </a:prstGeom>
          <a:solidFill>
            <a:srgbClr val="9F361D"/>
          </a:solidFill>
          <a:ln w="19050">
            <a:solidFill>
              <a:srgbClr val="D247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614105E-03E8-445A-90F2-609CF778877E}"/>
              </a:ext>
            </a:extLst>
          </p:cNvPr>
          <p:cNvGrpSpPr/>
          <p:nvPr userDrawn="1"/>
        </p:nvGrpSpPr>
        <p:grpSpPr>
          <a:xfrm flipH="1">
            <a:off x="2987675" y="-580735"/>
            <a:ext cx="6216650" cy="1935163"/>
            <a:chOff x="2982913" y="-574675"/>
            <a:chExt cx="6216650" cy="1935163"/>
          </a:xfrm>
        </p:grpSpPr>
        <p:sp>
          <p:nvSpPr>
            <p:cNvPr id="12" name="Полилиния: фигура 12">
              <a:extLst>
                <a:ext uri="{FF2B5EF4-FFF2-40B4-BE49-F238E27FC236}">
                  <a16:creationId xmlns:a16="http://schemas.microsoft.com/office/drawing/2014/main" id="{B483E038-368A-4C9F-9820-AE41EC03799B}"/>
                </a:ext>
              </a:extLst>
            </p:cNvPr>
            <p:cNvSpPr/>
            <p:nvPr/>
          </p:nvSpPr>
          <p:spPr>
            <a:xfrm rot="2688700">
              <a:off x="5514975" y="-574675"/>
              <a:ext cx="1157288" cy="1149350"/>
            </a:xfrm>
            <a:custGeom>
              <a:avLst/>
              <a:gdLst>
                <a:gd name="connsiteX0" fmla="*/ 0 w 1157505"/>
                <a:gd name="connsiteY0" fmla="*/ 1149920 h 1149920"/>
                <a:gd name="connsiteX1" fmla="*/ 1157505 w 1157505"/>
                <a:gd name="connsiteY1" fmla="*/ 0 h 1149920"/>
                <a:gd name="connsiteX2" fmla="*/ 1157505 w 1157505"/>
                <a:gd name="connsiteY2" fmla="*/ 1149920 h 1149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7505" h="1149920">
                  <a:moveTo>
                    <a:pt x="0" y="1149920"/>
                  </a:moveTo>
                  <a:lnTo>
                    <a:pt x="1157505" y="0"/>
                  </a:lnTo>
                  <a:lnTo>
                    <a:pt x="1157505" y="114992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 dirty="0"/>
            </a:p>
          </p:txBody>
        </p:sp>
        <p:sp>
          <p:nvSpPr>
            <p:cNvPr id="13" name="Полилиния: фигура 17">
              <a:extLst>
                <a:ext uri="{FF2B5EF4-FFF2-40B4-BE49-F238E27FC236}">
                  <a16:creationId xmlns:a16="http://schemas.microsoft.com/office/drawing/2014/main" id="{7341419B-9083-4737-9BB0-E8D0390907EC}"/>
                </a:ext>
              </a:extLst>
            </p:cNvPr>
            <p:cNvSpPr/>
            <p:nvPr/>
          </p:nvSpPr>
          <p:spPr>
            <a:xfrm rot="2688700">
              <a:off x="6907213" y="-128588"/>
              <a:ext cx="1490662" cy="1489076"/>
            </a:xfrm>
            <a:custGeom>
              <a:avLst/>
              <a:gdLst>
                <a:gd name="connsiteX0" fmla="*/ 0 w 1489710"/>
                <a:gd name="connsiteY0" fmla="*/ 616739 h 1489710"/>
                <a:gd name="connsiteX1" fmla="*/ 620807 w 1489710"/>
                <a:gd name="connsiteY1" fmla="*/ 0 h 1489710"/>
                <a:gd name="connsiteX2" fmla="*/ 1489710 w 1489710"/>
                <a:gd name="connsiteY2" fmla="*/ 0 h 1489710"/>
                <a:gd name="connsiteX3" fmla="*/ 1489710 w 1489710"/>
                <a:gd name="connsiteY3" fmla="*/ 1489710 h 1489710"/>
                <a:gd name="connsiteX4" fmla="*/ 0 w 1489710"/>
                <a:gd name="connsiteY4" fmla="*/ 1489710 h 148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9710" h="1489710">
                  <a:moveTo>
                    <a:pt x="0" y="616739"/>
                  </a:moveTo>
                  <a:lnTo>
                    <a:pt x="620807" y="0"/>
                  </a:lnTo>
                  <a:lnTo>
                    <a:pt x="1489710" y="0"/>
                  </a:lnTo>
                  <a:lnTo>
                    <a:pt x="1489710" y="1489710"/>
                  </a:lnTo>
                  <a:lnTo>
                    <a:pt x="0" y="148971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 dirty="0"/>
            </a:p>
          </p:txBody>
        </p:sp>
        <p:sp>
          <p:nvSpPr>
            <p:cNvPr id="14" name="Полилиния: фигура 15">
              <a:extLst>
                <a:ext uri="{FF2B5EF4-FFF2-40B4-BE49-F238E27FC236}">
                  <a16:creationId xmlns:a16="http://schemas.microsoft.com/office/drawing/2014/main" id="{C15068D9-07BB-4882-9BC2-11C67EE4D1B6}"/>
                </a:ext>
              </a:extLst>
            </p:cNvPr>
            <p:cNvSpPr/>
            <p:nvPr/>
          </p:nvSpPr>
          <p:spPr>
            <a:xfrm rot="2688700">
              <a:off x="3794125" y="-128588"/>
              <a:ext cx="1490663" cy="1489076"/>
            </a:xfrm>
            <a:custGeom>
              <a:avLst/>
              <a:gdLst>
                <a:gd name="connsiteX0" fmla="*/ 0 w 1489710"/>
                <a:gd name="connsiteY0" fmla="*/ 616740 h 1489710"/>
                <a:gd name="connsiteX1" fmla="*/ 620808 w 1489710"/>
                <a:gd name="connsiteY1" fmla="*/ 0 h 1489710"/>
                <a:gd name="connsiteX2" fmla="*/ 1489710 w 1489710"/>
                <a:gd name="connsiteY2" fmla="*/ 0 h 1489710"/>
                <a:gd name="connsiteX3" fmla="*/ 1489710 w 1489710"/>
                <a:gd name="connsiteY3" fmla="*/ 1489710 h 1489710"/>
                <a:gd name="connsiteX4" fmla="*/ 0 w 1489710"/>
                <a:gd name="connsiteY4" fmla="*/ 1489710 h 148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9710" h="1489710">
                  <a:moveTo>
                    <a:pt x="0" y="616740"/>
                  </a:moveTo>
                  <a:lnTo>
                    <a:pt x="620808" y="0"/>
                  </a:lnTo>
                  <a:lnTo>
                    <a:pt x="1489710" y="0"/>
                  </a:lnTo>
                  <a:lnTo>
                    <a:pt x="1489710" y="1489710"/>
                  </a:lnTo>
                  <a:lnTo>
                    <a:pt x="0" y="148971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 dirty="0"/>
            </a:p>
          </p:txBody>
        </p:sp>
        <p:sp>
          <p:nvSpPr>
            <p:cNvPr id="15" name="Полилиния: фигура 10">
              <a:extLst>
                <a:ext uri="{FF2B5EF4-FFF2-40B4-BE49-F238E27FC236}">
                  <a16:creationId xmlns:a16="http://schemas.microsoft.com/office/drawing/2014/main" id="{64812056-FC33-4A74-95D9-6A8B85417C4E}"/>
                </a:ext>
              </a:extLst>
            </p:cNvPr>
            <p:cNvSpPr/>
            <p:nvPr/>
          </p:nvSpPr>
          <p:spPr>
            <a:xfrm rot="2688700">
              <a:off x="2982913" y="-320675"/>
              <a:ext cx="646112" cy="641350"/>
            </a:xfrm>
            <a:custGeom>
              <a:avLst/>
              <a:gdLst>
                <a:gd name="connsiteX0" fmla="*/ 0 w 646332"/>
                <a:gd name="connsiteY0" fmla="*/ 642097 h 642097"/>
                <a:gd name="connsiteX1" fmla="*/ 646332 w 646332"/>
                <a:gd name="connsiteY1" fmla="*/ 0 h 642097"/>
                <a:gd name="connsiteX2" fmla="*/ 646332 w 646332"/>
                <a:gd name="connsiteY2" fmla="*/ 642097 h 64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6332" h="642097">
                  <a:moveTo>
                    <a:pt x="0" y="642097"/>
                  </a:moveTo>
                  <a:lnTo>
                    <a:pt x="646332" y="0"/>
                  </a:lnTo>
                  <a:lnTo>
                    <a:pt x="646332" y="642097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 dirty="0"/>
            </a:p>
          </p:txBody>
        </p:sp>
        <p:sp>
          <p:nvSpPr>
            <p:cNvPr id="16" name="Полилиния: фигура 13">
              <a:extLst>
                <a:ext uri="{FF2B5EF4-FFF2-40B4-BE49-F238E27FC236}">
                  <a16:creationId xmlns:a16="http://schemas.microsoft.com/office/drawing/2014/main" id="{1FF84DA7-3B36-4AC6-9A01-446CB8DCA7BC}"/>
                </a:ext>
              </a:extLst>
            </p:cNvPr>
            <p:cNvSpPr/>
            <p:nvPr/>
          </p:nvSpPr>
          <p:spPr>
            <a:xfrm rot="2688700">
              <a:off x="8551863" y="-320675"/>
              <a:ext cx="647700" cy="641350"/>
            </a:xfrm>
            <a:custGeom>
              <a:avLst/>
              <a:gdLst>
                <a:gd name="connsiteX0" fmla="*/ 0 w 646332"/>
                <a:gd name="connsiteY0" fmla="*/ 642097 h 642097"/>
                <a:gd name="connsiteX1" fmla="*/ 646332 w 646332"/>
                <a:gd name="connsiteY1" fmla="*/ 0 h 642097"/>
                <a:gd name="connsiteX2" fmla="*/ 646332 w 646332"/>
                <a:gd name="connsiteY2" fmla="*/ 642097 h 64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6332" h="642097">
                  <a:moveTo>
                    <a:pt x="0" y="642097"/>
                  </a:moveTo>
                  <a:lnTo>
                    <a:pt x="646332" y="0"/>
                  </a:lnTo>
                  <a:lnTo>
                    <a:pt x="646332" y="642097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0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D32445A-6E54-4AAB-9280-95DE100448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8275" y="226300"/>
            <a:ext cx="11188589" cy="704157"/>
          </a:xfrm>
        </p:spPr>
        <p:txBody>
          <a:bodyPr anchor="b">
            <a:normAutofit/>
          </a:bodyPr>
          <a:lstStyle>
            <a:lvl1pPr>
              <a:defRPr lang="en-US" sz="3200" kern="1200" dirty="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41A478-0885-4F05-8D53-B833B4CA57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136" y="1187414"/>
            <a:ext cx="7737994" cy="5444286"/>
          </a:xfr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  <a:lvl2pPr>
              <a:defRPr sz="2800">
                <a:solidFill>
                  <a:schemeClr val="bg1"/>
                </a:solidFill>
              </a:defRPr>
            </a:lvl2pPr>
            <a:lvl3pPr>
              <a:defRPr sz="24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4EC1AF-3B34-4B97-BADE-332955EE56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750643" y="1610476"/>
            <a:ext cx="2946222" cy="464964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254665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050D9F73-C536-4DBB-ABC7-3AF2DA8AE782}"/>
              </a:ext>
            </a:extLst>
          </p:cNvPr>
          <p:cNvGrpSpPr/>
          <p:nvPr userDrawn="1"/>
        </p:nvGrpSpPr>
        <p:grpSpPr>
          <a:xfrm rot="16200000" flipH="1">
            <a:off x="-2712790" y="2451892"/>
            <a:ext cx="6216650" cy="1935163"/>
            <a:chOff x="2982913" y="-574675"/>
            <a:chExt cx="6216650" cy="1935163"/>
          </a:xfrm>
        </p:grpSpPr>
        <p:sp>
          <p:nvSpPr>
            <p:cNvPr id="10" name="Полилиния: фигура 12">
              <a:extLst>
                <a:ext uri="{FF2B5EF4-FFF2-40B4-BE49-F238E27FC236}">
                  <a16:creationId xmlns:a16="http://schemas.microsoft.com/office/drawing/2014/main" id="{C83744E3-B76D-47B1-9922-6AE5D1BABC1C}"/>
                </a:ext>
              </a:extLst>
            </p:cNvPr>
            <p:cNvSpPr/>
            <p:nvPr/>
          </p:nvSpPr>
          <p:spPr>
            <a:xfrm rot="2688700">
              <a:off x="5514975" y="-574675"/>
              <a:ext cx="1157288" cy="1149350"/>
            </a:xfrm>
            <a:custGeom>
              <a:avLst/>
              <a:gdLst>
                <a:gd name="connsiteX0" fmla="*/ 0 w 1157505"/>
                <a:gd name="connsiteY0" fmla="*/ 1149920 h 1149920"/>
                <a:gd name="connsiteX1" fmla="*/ 1157505 w 1157505"/>
                <a:gd name="connsiteY1" fmla="*/ 0 h 1149920"/>
                <a:gd name="connsiteX2" fmla="*/ 1157505 w 1157505"/>
                <a:gd name="connsiteY2" fmla="*/ 1149920 h 1149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7505" h="1149920">
                  <a:moveTo>
                    <a:pt x="0" y="1149920"/>
                  </a:moveTo>
                  <a:lnTo>
                    <a:pt x="1157505" y="0"/>
                  </a:lnTo>
                  <a:lnTo>
                    <a:pt x="1157505" y="114992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0" noProof="0" dirty="0"/>
            </a:p>
          </p:txBody>
        </p:sp>
        <p:sp>
          <p:nvSpPr>
            <p:cNvPr id="11" name="Полилиния: фигура 17">
              <a:extLst>
                <a:ext uri="{FF2B5EF4-FFF2-40B4-BE49-F238E27FC236}">
                  <a16:creationId xmlns:a16="http://schemas.microsoft.com/office/drawing/2014/main" id="{73D22470-9745-4871-B80A-F5051ED2F97E}"/>
                </a:ext>
              </a:extLst>
            </p:cNvPr>
            <p:cNvSpPr/>
            <p:nvPr/>
          </p:nvSpPr>
          <p:spPr>
            <a:xfrm rot="2688700">
              <a:off x="6907213" y="-128588"/>
              <a:ext cx="1490662" cy="1489076"/>
            </a:xfrm>
            <a:custGeom>
              <a:avLst/>
              <a:gdLst>
                <a:gd name="connsiteX0" fmla="*/ 0 w 1489710"/>
                <a:gd name="connsiteY0" fmla="*/ 616739 h 1489710"/>
                <a:gd name="connsiteX1" fmla="*/ 620807 w 1489710"/>
                <a:gd name="connsiteY1" fmla="*/ 0 h 1489710"/>
                <a:gd name="connsiteX2" fmla="*/ 1489710 w 1489710"/>
                <a:gd name="connsiteY2" fmla="*/ 0 h 1489710"/>
                <a:gd name="connsiteX3" fmla="*/ 1489710 w 1489710"/>
                <a:gd name="connsiteY3" fmla="*/ 1489710 h 1489710"/>
                <a:gd name="connsiteX4" fmla="*/ 0 w 1489710"/>
                <a:gd name="connsiteY4" fmla="*/ 1489710 h 148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9710" h="1489710">
                  <a:moveTo>
                    <a:pt x="0" y="616739"/>
                  </a:moveTo>
                  <a:lnTo>
                    <a:pt x="620807" y="0"/>
                  </a:lnTo>
                  <a:lnTo>
                    <a:pt x="1489710" y="0"/>
                  </a:lnTo>
                  <a:lnTo>
                    <a:pt x="1489710" y="1489710"/>
                  </a:lnTo>
                  <a:lnTo>
                    <a:pt x="0" y="148971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0" noProof="0" dirty="0"/>
            </a:p>
          </p:txBody>
        </p:sp>
        <p:sp>
          <p:nvSpPr>
            <p:cNvPr id="12" name="Полилиния: фигура 15">
              <a:extLst>
                <a:ext uri="{FF2B5EF4-FFF2-40B4-BE49-F238E27FC236}">
                  <a16:creationId xmlns:a16="http://schemas.microsoft.com/office/drawing/2014/main" id="{8B3CC523-A8E9-4939-A4CB-A92EE895BF7A}"/>
                </a:ext>
              </a:extLst>
            </p:cNvPr>
            <p:cNvSpPr/>
            <p:nvPr/>
          </p:nvSpPr>
          <p:spPr>
            <a:xfrm rot="2688700">
              <a:off x="3794125" y="-128588"/>
              <a:ext cx="1490663" cy="1489076"/>
            </a:xfrm>
            <a:custGeom>
              <a:avLst/>
              <a:gdLst>
                <a:gd name="connsiteX0" fmla="*/ 0 w 1489710"/>
                <a:gd name="connsiteY0" fmla="*/ 616740 h 1489710"/>
                <a:gd name="connsiteX1" fmla="*/ 620808 w 1489710"/>
                <a:gd name="connsiteY1" fmla="*/ 0 h 1489710"/>
                <a:gd name="connsiteX2" fmla="*/ 1489710 w 1489710"/>
                <a:gd name="connsiteY2" fmla="*/ 0 h 1489710"/>
                <a:gd name="connsiteX3" fmla="*/ 1489710 w 1489710"/>
                <a:gd name="connsiteY3" fmla="*/ 1489710 h 1489710"/>
                <a:gd name="connsiteX4" fmla="*/ 0 w 1489710"/>
                <a:gd name="connsiteY4" fmla="*/ 1489710 h 148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9710" h="1489710">
                  <a:moveTo>
                    <a:pt x="0" y="616740"/>
                  </a:moveTo>
                  <a:lnTo>
                    <a:pt x="620808" y="0"/>
                  </a:lnTo>
                  <a:lnTo>
                    <a:pt x="1489710" y="0"/>
                  </a:lnTo>
                  <a:lnTo>
                    <a:pt x="1489710" y="1489710"/>
                  </a:lnTo>
                  <a:lnTo>
                    <a:pt x="0" y="1489710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0" noProof="0" dirty="0"/>
            </a:p>
          </p:txBody>
        </p:sp>
        <p:sp>
          <p:nvSpPr>
            <p:cNvPr id="13" name="Полилиния: фигура 10">
              <a:extLst>
                <a:ext uri="{FF2B5EF4-FFF2-40B4-BE49-F238E27FC236}">
                  <a16:creationId xmlns:a16="http://schemas.microsoft.com/office/drawing/2014/main" id="{44FEB0E8-C4D3-4C25-82DE-070308039F7C}"/>
                </a:ext>
              </a:extLst>
            </p:cNvPr>
            <p:cNvSpPr/>
            <p:nvPr/>
          </p:nvSpPr>
          <p:spPr>
            <a:xfrm rot="2688700">
              <a:off x="2982913" y="-320675"/>
              <a:ext cx="646112" cy="641350"/>
            </a:xfrm>
            <a:custGeom>
              <a:avLst/>
              <a:gdLst>
                <a:gd name="connsiteX0" fmla="*/ 0 w 646332"/>
                <a:gd name="connsiteY0" fmla="*/ 642097 h 642097"/>
                <a:gd name="connsiteX1" fmla="*/ 646332 w 646332"/>
                <a:gd name="connsiteY1" fmla="*/ 0 h 642097"/>
                <a:gd name="connsiteX2" fmla="*/ 646332 w 646332"/>
                <a:gd name="connsiteY2" fmla="*/ 642097 h 64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6332" h="642097">
                  <a:moveTo>
                    <a:pt x="0" y="642097"/>
                  </a:moveTo>
                  <a:lnTo>
                    <a:pt x="646332" y="0"/>
                  </a:lnTo>
                  <a:lnTo>
                    <a:pt x="646332" y="642097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0" noProof="0" dirty="0"/>
            </a:p>
          </p:txBody>
        </p:sp>
        <p:sp>
          <p:nvSpPr>
            <p:cNvPr id="14" name="Полилиния: фигура 13">
              <a:extLst>
                <a:ext uri="{FF2B5EF4-FFF2-40B4-BE49-F238E27FC236}">
                  <a16:creationId xmlns:a16="http://schemas.microsoft.com/office/drawing/2014/main" id="{388B51B0-32B1-4F5D-A34B-A10B6FF45793}"/>
                </a:ext>
              </a:extLst>
            </p:cNvPr>
            <p:cNvSpPr/>
            <p:nvPr/>
          </p:nvSpPr>
          <p:spPr>
            <a:xfrm rot="2688700">
              <a:off x="8551863" y="-320675"/>
              <a:ext cx="647700" cy="641350"/>
            </a:xfrm>
            <a:custGeom>
              <a:avLst/>
              <a:gdLst>
                <a:gd name="connsiteX0" fmla="*/ 0 w 646332"/>
                <a:gd name="connsiteY0" fmla="*/ 642097 h 642097"/>
                <a:gd name="connsiteX1" fmla="*/ 646332 w 646332"/>
                <a:gd name="connsiteY1" fmla="*/ 0 h 642097"/>
                <a:gd name="connsiteX2" fmla="*/ 646332 w 646332"/>
                <a:gd name="connsiteY2" fmla="*/ 642097 h 64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6332" h="642097">
                  <a:moveTo>
                    <a:pt x="0" y="642097"/>
                  </a:moveTo>
                  <a:lnTo>
                    <a:pt x="646332" y="0"/>
                  </a:lnTo>
                  <a:lnTo>
                    <a:pt x="646332" y="642097"/>
                  </a:lnTo>
                  <a:close/>
                </a:path>
              </a:pathLst>
            </a:custGeom>
            <a:solidFill>
              <a:srgbClr val="9F3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0" noProof="0" dirty="0"/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2DABE7EF-9BFF-43D8-B3E3-8B1A308EC4BD}"/>
              </a:ext>
            </a:extLst>
          </p:cNvPr>
          <p:cNvSpPr/>
          <p:nvPr userDrawn="1"/>
        </p:nvSpPr>
        <p:spPr>
          <a:xfrm>
            <a:off x="2307939" y="-4794"/>
            <a:ext cx="5434313" cy="68627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42C05-0AC9-4246-A2D1-A1512FD165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9631" y="1476824"/>
            <a:ext cx="1782095" cy="678735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LABEL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B8A2584-11BE-41E0-AB0E-875B0F5370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2438400" y="288758"/>
            <a:ext cx="5181600" cy="628850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2F9340-7EF4-4F19-8547-F395019A0F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917942" y="288757"/>
            <a:ext cx="4114800" cy="6288505"/>
          </a:xfrm>
        </p:spPr>
        <p:txBody>
          <a:bodyPr/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996584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FEAC9A-62B6-40C3-AC7B-43653E912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91E6374-A13C-4F1F-8E30-7C6B4906A5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D200FC-5FF6-49A3-BFF0-65DC7D5F17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19A690-3E0F-400F-92FB-8E7C71483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60EBF0A-94C9-4A9B-BA1E-C21ADEFDACD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61403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0B0455C-46C2-4218-ABFC-4AC71D5098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951695-6D3F-45A5-97FE-2B38F5DE0B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C454FD-AC2F-4A24-B05A-0A3675E924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D18123-FF77-4649-B9E6-C043C827EC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75558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60" r:id="rId4"/>
    <p:sldLayoutId id="2147483661" r:id="rId5"/>
    <p:sldLayoutId id="2147483655" r:id="rId6"/>
    <p:sldLayoutId id="2147483656" r:id="rId7"/>
    <p:sldLayoutId id="2147483657" r:id="rId8"/>
    <p:sldLayoutId id="2147483662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B6F10AB-9FB8-4CB2-AE23-DC69372015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B9A3CD-7E61-4E67-AD55-D7E95389EA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3E5795-F76D-4F01-B130-F07B0DF4D9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9C703F-D629-4616-B6B6-AD3D71C966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DB28B3-6E49-4E0C-A649-3960D1C576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A63D18-2F0B-46FD-A567-396293F63EDE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5075199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LID4096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CF0A3E1-5AA5-45C1-A81D-DD4EEF3512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79CFF8-B37C-494F-BF65-9681FF530D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3D52D3-F07E-489F-9C48-A0D39793E7F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F63850-0F48-498A-A072-CE644BF80D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04B9F-942E-498D-B763-B9E0A9FB2F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0644B3-1D04-4EA4-BE1E-AED8D030A181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1465729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LID4096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gif"/></Relationships>
</file>

<file path=ppt/slides/_rels/slide10.xml.rels><?xml version="1.0" encoding="UTF-8" standalone="yes"?>
<Relationships xmlns="http://schemas.openxmlformats.org/package/2006/relationships"><Relationship Id="rId26" Type="http://schemas.openxmlformats.org/officeDocument/2006/relationships/image" Target="../media/image72.png"/><Relationship Id="rId21" Type="http://schemas.openxmlformats.org/officeDocument/2006/relationships/image" Target="../media/image67.svg"/><Relationship Id="rId34" Type="http://schemas.openxmlformats.org/officeDocument/2006/relationships/image" Target="../media/image80.png"/><Relationship Id="rId42" Type="http://schemas.openxmlformats.org/officeDocument/2006/relationships/image" Target="../media/image88.png"/><Relationship Id="rId47" Type="http://schemas.openxmlformats.org/officeDocument/2006/relationships/image" Target="../media/image93.svg"/><Relationship Id="rId50" Type="http://schemas.openxmlformats.org/officeDocument/2006/relationships/image" Target="../media/image96.png"/><Relationship Id="rId55" Type="http://schemas.openxmlformats.org/officeDocument/2006/relationships/image" Target="../media/image101.svg"/><Relationship Id="rId63" Type="http://schemas.openxmlformats.org/officeDocument/2006/relationships/image" Target="../media/image109.svg"/><Relationship Id="rId68" Type="http://schemas.openxmlformats.org/officeDocument/2006/relationships/image" Target="../media/image114.png"/><Relationship Id="rId76" Type="http://schemas.openxmlformats.org/officeDocument/2006/relationships/image" Target="../media/image122.png"/><Relationship Id="rId84" Type="http://schemas.openxmlformats.org/officeDocument/2006/relationships/image" Target="../media/image130.png"/><Relationship Id="rId89" Type="http://schemas.openxmlformats.org/officeDocument/2006/relationships/image" Target="../media/image135.svg"/><Relationship Id="rId97" Type="http://schemas.openxmlformats.org/officeDocument/2006/relationships/image" Target="../media/image143.svg"/><Relationship Id="rId7" Type="http://schemas.openxmlformats.org/officeDocument/2006/relationships/image" Target="../media/image53.svg"/><Relationship Id="rId71" Type="http://schemas.openxmlformats.org/officeDocument/2006/relationships/image" Target="../media/image117.svg"/><Relationship Id="rId92" Type="http://schemas.openxmlformats.org/officeDocument/2006/relationships/image" Target="../media/image138.png"/><Relationship Id="rId2" Type="http://schemas.openxmlformats.org/officeDocument/2006/relationships/image" Target="../media/image7.png"/><Relationship Id="rId16" Type="http://schemas.openxmlformats.org/officeDocument/2006/relationships/image" Target="../media/image62.png"/><Relationship Id="rId29" Type="http://schemas.openxmlformats.org/officeDocument/2006/relationships/image" Target="../media/image75.svg"/><Relationship Id="rId11" Type="http://schemas.openxmlformats.org/officeDocument/2006/relationships/image" Target="../media/image57.svg"/><Relationship Id="rId24" Type="http://schemas.openxmlformats.org/officeDocument/2006/relationships/image" Target="../media/image70.png"/><Relationship Id="rId32" Type="http://schemas.openxmlformats.org/officeDocument/2006/relationships/image" Target="../media/image78.png"/><Relationship Id="rId37" Type="http://schemas.openxmlformats.org/officeDocument/2006/relationships/image" Target="../media/image83.svg"/><Relationship Id="rId40" Type="http://schemas.openxmlformats.org/officeDocument/2006/relationships/image" Target="../media/image86.png"/><Relationship Id="rId45" Type="http://schemas.openxmlformats.org/officeDocument/2006/relationships/image" Target="../media/image91.svg"/><Relationship Id="rId53" Type="http://schemas.openxmlformats.org/officeDocument/2006/relationships/image" Target="../media/image99.svg"/><Relationship Id="rId58" Type="http://schemas.openxmlformats.org/officeDocument/2006/relationships/image" Target="../media/image104.png"/><Relationship Id="rId66" Type="http://schemas.openxmlformats.org/officeDocument/2006/relationships/image" Target="../media/image112.png"/><Relationship Id="rId74" Type="http://schemas.openxmlformats.org/officeDocument/2006/relationships/image" Target="../media/image120.png"/><Relationship Id="rId79" Type="http://schemas.openxmlformats.org/officeDocument/2006/relationships/image" Target="../media/image125.svg"/><Relationship Id="rId87" Type="http://schemas.openxmlformats.org/officeDocument/2006/relationships/image" Target="../media/image133.svg"/><Relationship Id="rId5" Type="http://schemas.openxmlformats.org/officeDocument/2006/relationships/image" Target="../media/image51.svg"/><Relationship Id="rId61" Type="http://schemas.openxmlformats.org/officeDocument/2006/relationships/image" Target="../media/image107.svg"/><Relationship Id="rId82" Type="http://schemas.openxmlformats.org/officeDocument/2006/relationships/image" Target="../media/image128.png"/><Relationship Id="rId90" Type="http://schemas.openxmlformats.org/officeDocument/2006/relationships/image" Target="../media/image136.png"/><Relationship Id="rId95" Type="http://schemas.openxmlformats.org/officeDocument/2006/relationships/image" Target="../media/image141.svg"/><Relationship Id="rId19" Type="http://schemas.openxmlformats.org/officeDocument/2006/relationships/image" Target="../media/image65.svg"/><Relationship Id="rId14" Type="http://schemas.openxmlformats.org/officeDocument/2006/relationships/image" Target="../media/image60.png"/><Relationship Id="rId22" Type="http://schemas.openxmlformats.org/officeDocument/2006/relationships/image" Target="../media/image68.png"/><Relationship Id="rId27" Type="http://schemas.openxmlformats.org/officeDocument/2006/relationships/image" Target="../media/image73.svg"/><Relationship Id="rId30" Type="http://schemas.openxmlformats.org/officeDocument/2006/relationships/image" Target="../media/image76.png"/><Relationship Id="rId35" Type="http://schemas.openxmlformats.org/officeDocument/2006/relationships/image" Target="../media/image81.svg"/><Relationship Id="rId43" Type="http://schemas.openxmlformats.org/officeDocument/2006/relationships/image" Target="../media/image89.svg"/><Relationship Id="rId48" Type="http://schemas.openxmlformats.org/officeDocument/2006/relationships/image" Target="../media/image94.png"/><Relationship Id="rId56" Type="http://schemas.openxmlformats.org/officeDocument/2006/relationships/image" Target="../media/image102.png"/><Relationship Id="rId64" Type="http://schemas.openxmlformats.org/officeDocument/2006/relationships/image" Target="../media/image110.png"/><Relationship Id="rId69" Type="http://schemas.openxmlformats.org/officeDocument/2006/relationships/image" Target="../media/image115.svg"/><Relationship Id="rId77" Type="http://schemas.openxmlformats.org/officeDocument/2006/relationships/image" Target="../media/image123.svg"/><Relationship Id="rId8" Type="http://schemas.openxmlformats.org/officeDocument/2006/relationships/image" Target="../media/image54.png"/><Relationship Id="rId51" Type="http://schemas.openxmlformats.org/officeDocument/2006/relationships/image" Target="../media/image97.svg"/><Relationship Id="rId72" Type="http://schemas.openxmlformats.org/officeDocument/2006/relationships/image" Target="../media/image118.png"/><Relationship Id="rId80" Type="http://schemas.openxmlformats.org/officeDocument/2006/relationships/image" Target="../media/image126.png"/><Relationship Id="rId85" Type="http://schemas.openxmlformats.org/officeDocument/2006/relationships/image" Target="../media/image131.svg"/><Relationship Id="rId93" Type="http://schemas.openxmlformats.org/officeDocument/2006/relationships/image" Target="../media/image139.svg"/><Relationship Id="rId98" Type="http://schemas.openxmlformats.org/officeDocument/2006/relationships/image" Target="../media/image144.png"/><Relationship Id="rId3" Type="http://schemas.openxmlformats.org/officeDocument/2006/relationships/image" Target="../media/image5.png"/><Relationship Id="rId12" Type="http://schemas.openxmlformats.org/officeDocument/2006/relationships/image" Target="../media/image58.png"/><Relationship Id="rId17" Type="http://schemas.openxmlformats.org/officeDocument/2006/relationships/image" Target="../media/image63.svg"/><Relationship Id="rId25" Type="http://schemas.openxmlformats.org/officeDocument/2006/relationships/image" Target="../media/image71.svg"/><Relationship Id="rId33" Type="http://schemas.openxmlformats.org/officeDocument/2006/relationships/image" Target="../media/image79.svg"/><Relationship Id="rId38" Type="http://schemas.openxmlformats.org/officeDocument/2006/relationships/image" Target="../media/image84.png"/><Relationship Id="rId46" Type="http://schemas.openxmlformats.org/officeDocument/2006/relationships/image" Target="../media/image92.png"/><Relationship Id="rId59" Type="http://schemas.openxmlformats.org/officeDocument/2006/relationships/image" Target="../media/image105.svg"/><Relationship Id="rId67" Type="http://schemas.openxmlformats.org/officeDocument/2006/relationships/image" Target="../media/image113.svg"/><Relationship Id="rId20" Type="http://schemas.openxmlformats.org/officeDocument/2006/relationships/image" Target="../media/image66.png"/><Relationship Id="rId41" Type="http://schemas.openxmlformats.org/officeDocument/2006/relationships/image" Target="../media/image87.svg"/><Relationship Id="rId54" Type="http://schemas.openxmlformats.org/officeDocument/2006/relationships/image" Target="../media/image100.png"/><Relationship Id="rId62" Type="http://schemas.openxmlformats.org/officeDocument/2006/relationships/image" Target="../media/image108.png"/><Relationship Id="rId70" Type="http://schemas.openxmlformats.org/officeDocument/2006/relationships/image" Target="../media/image116.png"/><Relationship Id="rId75" Type="http://schemas.openxmlformats.org/officeDocument/2006/relationships/image" Target="../media/image121.svg"/><Relationship Id="rId83" Type="http://schemas.openxmlformats.org/officeDocument/2006/relationships/image" Target="../media/image129.svg"/><Relationship Id="rId88" Type="http://schemas.openxmlformats.org/officeDocument/2006/relationships/image" Target="../media/image134.png"/><Relationship Id="rId91" Type="http://schemas.openxmlformats.org/officeDocument/2006/relationships/image" Target="../media/image137.svg"/><Relationship Id="rId96" Type="http://schemas.openxmlformats.org/officeDocument/2006/relationships/image" Target="../media/image14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2.png"/><Relationship Id="rId15" Type="http://schemas.openxmlformats.org/officeDocument/2006/relationships/image" Target="../media/image61.svg"/><Relationship Id="rId23" Type="http://schemas.openxmlformats.org/officeDocument/2006/relationships/image" Target="../media/image69.svg"/><Relationship Id="rId28" Type="http://schemas.openxmlformats.org/officeDocument/2006/relationships/image" Target="../media/image74.png"/><Relationship Id="rId36" Type="http://schemas.openxmlformats.org/officeDocument/2006/relationships/image" Target="../media/image82.png"/><Relationship Id="rId49" Type="http://schemas.openxmlformats.org/officeDocument/2006/relationships/image" Target="../media/image95.svg"/><Relationship Id="rId57" Type="http://schemas.openxmlformats.org/officeDocument/2006/relationships/image" Target="../media/image103.svg"/><Relationship Id="rId10" Type="http://schemas.openxmlformats.org/officeDocument/2006/relationships/image" Target="../media/image56.png"/><Relationship Id="rId31" Type="http://schemas.openxmlformats.org/officeDocument/2006/relationships/image" Target="../media/image77.svg"/><Relationship Id="rId44" Type="http://schemas.openxmlformats.org/officeDocument/2006/relationships/image" Target="../media/image90.png"/><Relationship Id="rId52" Type="http://schemas.openxmlformats.org/officeDocument/2006/relationships/image" Target="../media/image98.png"/><Relationship Id="rId60" Type="http://schemas.openxmlformats.org/officeDocument/2006/relationships/image" Target="../media/image106.png"/><Relationship Id="rId65" Type="http://schemas.openxmlformats.org/officeDocument/2006/relationships/image" Target="../media/image111.svg"/><Relationship Id="rId73" Type="http://schemas.openxmlformats.org/officeDocument/2006/relationships/image" Target="../media/image119.svg"/><Relationship Id="rId78" Type="http://schemas.openxmlformats.org/officeDocument/2006/relationships/image" Target="../media/image124.png"/><Relationship Id="rId81" Type="http://schemas.openxmlformats.org/officeDocument/2006/relationships/image" Target="../media/image127.svg"/><Relationship Id="rId86" Type="http://schemas.openxmlformats.org/officeDocument/2006/relationships/image" Target="../media/image132.png"/><Relationship Id="rId94" Type="http://schemas.openxmlformats.org/officeDocument/2006/relationships/image" Target="../media/image140.png"/><Relationship Id="rId99" Type="http://schemas.openxmlformats.org/officeDocument/2006/relationships/image" Target="../media/image145.svg"/><Relationship Id="rId4" Type="http://schemas.openxmlformats.org/officeDocument/2006/relationships/image" Target="../media/image50.png"/><Relationship Id="rId9" Type="http://schemas.openxmlformats.org/officeDocument/2006/relationships/image" Target="../media/image55.svg"/><Relationship Id="rId13" Type="http://schemas.openxmlformats.org/officeDocument/2006/relationships/image" Target="../media/image59.svg"/><Relationship Id="rId18" Type="http://schemas.openxmlformats.org/officeDocument/2006/relationships/image" Target="../media/image64.png"/><Relationship Id="rId39" Type="http://schemas.openxmlformats.org/officeDocument/2006/relationships/image" Target="../media/image85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png"/><Relationship Id="rId3" Type="http://schemas.openxmlformats.org/officeDocument/2006/relationships/image" Target="../media/image146.png"/><Relationship Id="rId7" Type="http://schemas.openxmlformats.org/officeDocument/2006/relationships/image" Target="../media/image148.png"/><Relationship Id="rId12" Type="http://schemas.openxmlformats.org/officeDocument/2006/relationships/image" Target="../media/image15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7.png"/><Relationship Id="rId11" Type="http://schemas.openxmlformats.org/officeDocument/2006/relationships/image" Target="../media/image35.png"/><Relationship Id="rId5" Type="http://schemas.openxmlformats.org/officeDocument/2006/relationships/image" Target="../media/image5.png"/><Relationship Id="rId10" Type="http://schemas.openxmlformats.org/officeDocument/2006/relationships/image" Target="../media/image151.jfif"/><Relationship Id="rId4" Type="http://schemas.openxmlformats.org/officeDocument/2006/relationships/image" Target="../media/image7.png"/><Relationship Id="rId9" Type="http://schemas.openxmlformats.org/officeDocument/2006/relationships/image" Target="../media/image15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54.pn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png"/><Relationship Id="rId3" Type="http://schemas.openxmlformats.org/officeDocument/2006/relationships/image" Target="../media/image156.png"/><Relationship Id="rId7" Type="http://schemas.openxmlformats.org/officeDocument/2006/relationships/image" Target="../media/image157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4.png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7" Type="http://schemas.openxmlformats.org/officeDocument/2006/relationships/image" Target="../media/image2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61.png"/><Relationship Id="rId5" Type="http://schemas.openxmlformats.org/officeDocument/2006/relationships/image" Target="../media/image43.gif"/><Relationship Id="rId4" Type="http://schemas.openxmlformats.org/officeDocument/2006/relationships/image" Target="../media/image160.jf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63.gif"/><Relationship Id="rId5" Type="http://schemas.openxmlformats.org/officeDocument/2006/relationships/image" Target="../media/image5.png"/><Relationship Id="rId4" Type="http://schemas.openxmlformats.org/officeDocument/2006/relationships/image" Target="../media/image162.jf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66.gif"/><Relationship Id="rId5" Type="http://schemas.openxmlformats.org/officeDocument/2006/relationships/image" Target="../media/image5.png"/><Relationship Id="rId4" Type="http://schemas.openxmlformats.org/officeDocument/2006/relationships/image" Target="../media/image16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9.jfif"/><Relationship Id="rId3" Type="http://schemas.openxmlformats.org/officeDocument/2006/relationships/image" Target="../media/image7.png"/><Relationship Id="rId7" Type="http://schemas.openxmlformats.org/officeDocument/2006/relationships/image" Target="../media/image35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0.png"/><Relationship Id="rId5" Type="http://schemas.openxmlformats.org/officeDocument/2006/relationships/image" Target="../media/image5.png"/><Relationship Id="rId4" Type="http://schemas.openxmlformats.org/officeDocument/2006/relationships/image" Target="../media/image16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7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72.png"/><Relationship Id="rId5" Type="http://schemas.openxmlformats.org/officeDocument/2006/relationships/image" Target="../media/image171.png"/><Relationship Id="rId4" Type="http://schemas.openxmlformats.org/officeDocument/2006/relationships/image" Target="../media/image17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7.gif"/><Relationship Id="rId3" Type="http://schemas.openxmlformats.org/officeDocument/2006/relationships/image" Target="../media/image7.png"/><Relationship Id="rId7" Type="http://schemas.openxmlformats.org/officeDocument/2006/relationships/image" Target="../media/image176.png"/><Relationship Id="rId2" Type="http://schemas.openxmlformats.org/officeDocument/2006/relationships/image" Target="../media/image174.JP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75.png"/><Relationship Id="rId5" Type="http://schemas.openxmlformats.org/officeDocument/2006/relationships/image" Target="../media/image35.pn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.gif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1.JPG"/><Relationship Id="rId3" Type="http://schemas.openxmlformats.org/officeDocument/2006/relationships/image" Target="../media/image178.jfif"/><Relationship Id="rId7" Type="http://schemas.openxmlformats.org/officeDocument/2006/relationships/image" Target="../media/image180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.png"/><Relationship Id="rId5" Type="http://schemas.openxmlformats.org/officeDocument/2006/relationships/image" Target="../media/image7.png"/><Relationship Id="rId10" Type="http://schemas.openxmlformats.org/officeDocument/2006/relationships/audio" Target="../media/audio1.wav"/><Relationship Id="rId4" Type="http://schemas.openxmlformats.org/officeDocument/2006/relationships/image" Target="../media/image179.JPG"/><Relationship Id="rId9" Type="http://schemas.openxmlformats.org/officeDocument/2006/relationships/image" Target="../media/image18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gif"/><Relationship Id="rId2" Type="http://schemas.openxmlformats.org/officeDocument/2006/relationships/image" Target="../media/image183.jpe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85.gif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5.pn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89.png"/><Relationship Id="rId5" Type="http://schemas.openxmlformats.org/officeDocument/2006/relationships/image" Target="../media/image188.png"/><Relationship Id="rId4" Type="http://schemas.openxmlformats.org/officeDocument/2006/relationships/image" Target="../media/image18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93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92.png"/><Relationship Id="rId5" Type="http://schemas.openxmlformats.org/officeDocument/2006/relationships/image" Target="../media/image191.png"/><Relationship Id="rId4" Type="http://schemas.openxmlformats.org/officeDocument/2006/relationships/image" Target="../media/image19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8.png"/><Relationship Id="rId3" Type="http://schemas.openxmlformats.org/officeDocument/2006/relationships/image" Target="../media/image5.png"/><Relationship Id="rId7" Type="http://schemas.openxmlformats.org/officeDocument/2006/relationships/image" Target="../media/image19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96.png"/><Relationship Id="rId5" Type="http://schemas.openxmlformats.org/officeDocument/2006/relationships/image" Target="../media/image195.png"/><Relationship Id="rId4" Type="http://schemas.openxmlformats.org/officeDocument/2006/relationships/image" Target="../media/image194.png"/><Relationship Id="rId9" Type="http://schemas.openxmlformats.org/officeDocument/2006/relationships/image" Target="../media/image19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01.png"/><Relationship Id="rId4" Type="http://schemas.openxmlformats.org/officeDocument/2006/relationships/image" Target="../media/image20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03.png"/><Relationship Id="rId4" Type="http://schemas.openxmlformats.org/officeDocument/2006/relationships/image" Target="../media/image20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06.jpeg"/><Relationship Id="rId5" Type="http://schemas.openxmlformats.org/officeDocument/2006/relationships/image" Target="../media/image205.png"/><Relationship Id="rId4" Type="http://schemas.openxmlformats.org/officeDocument/2006/relationships/image" Target="../media/image20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08.png"/><Relationship Id="rId4" Type="http://schemas.openxmlformats.org/officeDocument/2006/relationships/image" Target="../media/image207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3.png"/><Relationship Id="rId3" Type="http://schemas.openxmlformats.org/officeDocument/2006/relationships/image" Target="../media/image5.png"/><Relationship Id="rId7" Type="http://schemas.openxmlformats.org/officeDocument/2006/relationships/image" Target="../media/image2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11.png"/><Relationship Id="rId5" Type="http://schemas.openxmlformats.org/officeDocument/2006/relationships/image" Target="../media/image210.png"/><Relationship Id="rId4" Type="http://schemas.openxmlformats.org/officeDocument/2006/relationships/image" Target="../media/image20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g"/><Relationship Id="rId3" Type="http://schemas.openxmlformats.org/officeDocument/2006/relationships/image" Target="../media/image10.gif"/><Relationship Id="rId7" Type="http://schemas.openxmlformats.org/officeDocument/2006/relationships/image" Target="../media/image12.png"/><Relationship Id="rId2" Type="http://schemas.openxmlformats.org/officeDocument/2006/relationships/image" Target="../media/image9.jfif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.png"/><Relationship Id="rId5" Type="http://schemas.openxmlformats.org/officeDocument/2006/relationships/image" Target="../media/image7.png"/><Relationship Id="rId4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1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17.jpeg"/><Relationship Id="rId5" Type="http://schemas.openxmlformats.org/officeDocument/2006/relationships/image" Target="../media/image216.png"/><Relationship Id="rId4" Type="http://schemas.openxmlformats.org/officeDocument/2006/relationships/image" Target="../media/image21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19.png"/><Relationship Id="rId4" Type="http://schemas.openxmlformats.org/officeDocument/2006/relationships/image" Target="../media/image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2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23.png"/><Relationship Id="rId5" Type="http://schemas.openxmlformats.org/officeDocument/2006/relationships/image" Target="../media/image222.png"/><Relationship Id="rId4" Type="http://schemas.openxmlformats.org/officeDocument/2006/relationships/image" Target="../media/image22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25.png"/><Relationship Id="rId4" Type="http://schemas.openxmlformats.org/officeDocument/2006/relationships/image" Target="../media/image22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22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28.png"/><Relationship Id="rId5" Type="http://schemas.openxmlformats.org/officeDocument/2006/relationships/image" Target="../media/image227.png"/><Relationship Id="rId4" Type="http://schemas.openxmlformats.org/officeDocument/2006/relationships/image" Target="../media/image22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30.jfif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31.gif"/><Relationship Id="rId4" Type="http://schemas.openxmlformats.org/officeDocument/2006/relationships/image" Target="../media/image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32.gif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9.gif"/><Relationship Id="rId13" Type="http://schemas.openxmlformats.org/officeDocument/2006/relationships/image" Target="../media/image243.png"/><Relationship Id="rId3" Type="http://schemas.openxmlformats.org/officeDocument/2006/relationships/image" Target="../media/image234.gif"/><Relationship Id="rId7" Type="http://schemas.openxmlformats.org/officeDocument/2006/relationships/image" Target="../media/image238.png"/><Relationship Id="rId12" Type="http://schemas.openxmlformats.org/officeDocument/2006/relationships/image" Target="../media/image7.png"/><Relationship Id="rId2" Type="http://schemas.openxmlformats.org/officeDocument/2006/relationships/image" Target="../media/image233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7.png"/><Relationship Id="rId11" Type="http://schemas.openxmlformats.org/officeDocument/2006/relationships/image" Target="../media/image242.png"/><Relationship Id="rId5" Type="http://schemas.openxmlformats.org/officeDocument/2006/relationships/image" Target="../media/image236.gif"/><Relationship Id="rId10" Type="http://schemas.openxmlformats.org/officeDocument/2006/relationships/image" Target="../media/image241.gif"/><Relationship Id="rId4" Type="http://schemas.openxmlformats.org/officeDocument/2006/relationships/image" Target="../media/image235.gif"/><Relationship Id="rId9" Type="http://schemas.openxmlformats.org/officeDocument/2006/relationships/image" Target="../media/image240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4.jfif"/><Relationship Id="rId1" Type="http://schemas.openxmlformats.org/officeDocument/2006/relationships/slideLayout" Target="../slideLayouts/slideLayout8.xml"/><Relationship Id="rId6" Type="http://schemas.openxmlformats.org/officeDocument/2006/relationships/comments" Target="../comments/comment1.xml"/><Relationship Id="rId5" Type="http://schemas.openxmlformats.org/officeDocument/2006/relationships/image" Target="../media/image15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8.png"/><Relationship Id="rId5" Type="http://schemas.openxmlformats.org/officeDocument/2006/relationships/image" Target="../media/image17.jpe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0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30.jfif"/><Relationship Id="rId3" Type="http://schemas.openxmlformats.org/officeDocument/2006/relationships/image" Target="../media/image22.png"/><Relationship Id="rId7" Type="http://schemas.openxmlformats.org/officeDocument/2006/relationships/image" Target="../media/image7.png"/><Relationship Id="rId12" Type="http://schemas.openxmlformats.org/officeDocument/2006/relationships/image" Target="../media/image29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5.png"/><Relationship Id="rId11" Type="http://schemas.openxmlformats.org/officeDocument/2006/relationships/image" Target="../media/image28.png"/><Relationship Id="rId5" Type="http://schemas.openxmlformats.org/officeDocument/2006/relationships/image" Target="../media/image24.png"/><Relationship Id="rId15" Type="http://schemas.openxmlformats.org/officeDocument/2006/relationships/image" Target="../media/image32.png"/><Relationship Id="rId10" Type="http://schemas.openxmlformats.org/officeDocument/2006/relationships/image" Target="../media/image27.png"/><Relationship Id="rId4" Type="http://schemas.openxmlformats.org/officeDocument/2006/relationships/image" Target="../media/image23.png"/><Relationship Id="rId9" Type="http://schemas.openxmlformats.org/officeDocument/2006/relationships/image" Target="../media/image26.png"/><Relationship Id="rId14" Type="http://schemas.openxmlformats.org/officeDocument/2006/relationships/image" Target="../media/image31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6.gif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5.png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gif"/><Relationship Id="rId13" Type="http://schemas.openxmlformats.org/officeDocument/2006/relationships/image" Target="../media/image7.png"/><Relationship Id="rId3" Type="http://schemas.openxmlformats.org/officeDocument/2006/relationships/image" Target="../media/image38.svg"/><Relationship Id="rId7" Type="http://schemas.openxmlformats.org/officeDocument/2006/relationships/image" Target="../media/image42.png"/><Relationship Id="rId12" Type="http://schemas.openxmlformats.org/officeDocument/2006/relationships/image" Target="../media/image47.png"/><Relationship Id="rId2" Type="http://schemas.openxmlformats.org/officeDocument/2006/relationships/image" Target="../media/image37.png"/><Relationship Id="rId16" Type="http://schemas.openxmlformats.org/officeDocument/2006/relationships/image" Target="../media/image49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1.png"/><Relationship Id="rId11" Type="http://schemas.openxmlformats.org/officeDocument/2006/relationships/image" Target="../media/image46.jpeg"/><Relationship Id="rId5" Type="http://schemas.openxmlformats.org/officeDocument/2006/relationships/image" Target="../media/image40.svg"/><Relationship Id="rId15" Type="http://schemas.openxmlformats.org/officeDocument/2006/relationships/image" Target="../media/image48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JPG"/><Relationship Id="rId1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1409488-CCE3-4998-B4F3-020533546A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3400" y="1658050"/>
            <a:ext cx="5497286" cy="3575272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9D9E0EE3-EB7D-4DB9-A8A3-82C8147605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3855" y="1893290"/>
            <a:ext cx="4706224" cy="547906"/>
          </a:xfrm>
        </p:spPr>
        <p:txBody>
          <a:bodyPr>
            <a:normAutofit/>
          </a:bodyPr>
          <a:lstStyle/>
          <a:p>
            <a:pPr lvl="0"/>
            <a:r>
              <a:rPr lang="en-US" altLang="en-US" sz="2400" dirty="0"/>
              <a:t>Our Restaurant Chatbot !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4F1E7D6-87A9-4773-AFEA-4834E5F6378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36085" y="3214221"/>
            <a:ext cx="3841765" cy="462930"/>
          </a:xfrm>
        </p:spPr>
        <p:txBody>
          <a:bodyPr>
            <a:normAutofit fontScale="62500" lnSpcReduction="20000"/>
          </a:bodyPr>
          <a:lstStyle/>
          <a:p>
            <a:r>
              <a:rPr lang="en-US" sz="1800" dirty="0"/>
              <a:t> </a:t>
            </a:r>
            <a:r>
              <a:rPr lang="en-US" sz="2800" dirty="0"/>
              <a:t>By Rami Zaboura and Amir Ashiri</a:t>
            </a:r>
          </a:p>
          <a:p>
            <a:endParaRPr lang="LID4096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313EC1-1C6E-4F6B-8D93-FD5434A24A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830"/>
          <a:stretch/>
        </p:blipFill>
        <p:spPr>
          <a:xfrm>
            <a:off x="2263847" y="411061"/>
            <a:ext cx="1590675" cy="1121066"/>
          </a:xfrm>
          <a:prstGeom prst="rect">
            <a:avLst/>
          </a:prstGeom>
        </p:spPr>
      </p:pic>
      <p:pic>
        <p:nvPicPr>
          <p:cNvPr id="7" name="Picture 4" descr="Disgusted No Good GIF by britbox">
            <a:extLst>
              <a:ext uri="{FF2B5EF4-FFF2-40B4-BE49-F238E27FC236}">
                <a16:creationId xmlns:a16="http://schemas.microsoft.com/office/drawing/2014/main" id="{CD77BCA8-28DE-47F2-8D0D-F7896EABF95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0199" y="4658318"/>
            <a:ext cx="1993535" cy="1395215"/>
          </a:xfrm>
          <a:prstGeom prst="rect">
            <a:avLst/>
          </a:prstGeom>
          <a:noFill/>
          <a:ln w="25400">
            <a:solidFill>
              <a:srgbClr val="9F361D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3007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96734710-DB4F-41B3-BEE7-FADD54F418C9}"/>
              </a:ext>
            </a:extLst>
          </p:cNvPr>
          <p:cNvSpPr txBox="1"/>
          <p:nvPr/>
        </p:nvSpPr>
        <p:spPr>
          <a:xfrm>
            <a:off x="2698397" y="144239"/>
            <a:ext cx="6986582" cy="707886"/>
          </a:xfrm>
          <a:prstGeom prst="rect">
            <a:avLst/>
          </a:prstGeom>
          <a:solidFill>
            <a:srgbClr val="9F361D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Our Intents</a:t>
            </a:r>
            <a:endParaRPr lang="LID4096" sz="40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CEE8D9-2451-4AA3-85A4-F0EE5EC959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821" y="2419513"/>
            <a:ext cx="2966442" cy="158467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D821803-1D53-4477-9442-8189E06772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830"/>
          <a:stretch/>
        </p:blipFill>
        <p:spPr>
          <a:xfrm>
            <a:off x="10446470" y="1218"/>
            <a:ext cx="1590675" cy="1121066"/>
          </a:xfrm>
          <a:prstGeom prst="rect">
            <a:avLst/>
          </a:prstGeom>
        </p:spPr>
      </p:pic>
      <p:grpSp>
        <p:nvGrpSpPr>
          <p:cNvPr id="167" name="Group 166">
            <a:extLst>
              <a:ext uri="{FF2B5EF4-FFF2-40B4-BE49-F238E27FC236}">
                <a16:creationId xmlns:a16="http://schemas.microsoft.com/office/drawing/2014/main" id="{69477ADB-2D04-417A-98D8-90432CCEBBB0}"/>
              </a:ext>
            </a:extLst>
          </p:cNvPr>
          <p:cNvGrpSpPr/>
          <p:nvPr/>
        </p:nvGrpSpPr>
        <p:grpSpPr>
          <a:xfrm>
            <a:off x="8841952" y="2327792"/>
            <a:ext cx="914400" cy="1179240"/>
            <a:chOff x="8841952" y="2327792"/>
            <a:chExt cx="914400" cy="1179240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399B85F9-76EE-459F-9F1F-4B1962490325}"/>
                </a:ext>
              </a:extLst>
            </p:cNvPr>
            <p:cNvSpPr/>
            <p:nvPr/>
          </p:nvSpPr>
          <p:spPr>
            <a:xfrm>
              <a:off x="8964230" y="3168478"/>
              <a:ext cx="652743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6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omic Sans MS" panose="030F0702030302020204" pitchFamily="66" charset="0"/>
                </a:rPr>
                <a:t>Time</a:t>
              </a:r>
            </a:p>
          </p:txBody>
        </p:sp>
        <p:pic>
          <p:nvPicPr>
            <p:cNvPr id="72" name="Graphic 71" descr="Stopwatch">
              <a:extLst>
                <a:ext uri="{FF2B5EF4-FFF2-40B4-BE49-F238E27FC236}">
                  <a16:creationId xmlns:a16="http://schemas.microsoft.com/office/drawing/2014/main" id="{51FE4EEA-D7DC-4B43-B527-1E0C52E1ACD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841952" y="2327792"/>
              <a:ext cx="914400" cy="914400"/>
            </a:xfrm>
            <a:prstGeom prst="rect">
              <a:avLst/>
            </a:prstGeom>
          </p:spPr>
        </p:pic>
      </p:grp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955CA38D-D4D8-41AD-A0BC-7EE7DC38E452}"/>
              </a:ext>
            </a:extLst>
          </p:cNvPr>
          <p:cNvGrpSpPr/>
          <p:nvPr/>
        </p:nvGrpSpPr>
        <p:grpSpPr>
          <a:xfrm>
            <a:off x="8360730" y="1003001"/>
            <a:ext cx="937534" cy="1170541"/>
            <a:chOff x="8360730" y="1003001"/>
            <a:chExt cx="937534" cy="1170541"/>
          </a:xfrm>
        </p:grpSpPr>
        <p:pic>
          <p:nvPicPr>
            <p:cNvPr id="65" name="Graphic 64" descr="Bullseye">
              <a:extLst>
                <a:ext uri="{FF2B5EF4-FFF2-40B4-BE49-F238E27FC236}">
                  <a16:creationId xmlns:a16="http://schemas.microsoft.com/office/drawing/2014/main" id="{1BE4414B-98F4-421A-BBD8-0C1FAEA46D9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360730" y="1003001"/>
              <a:ext cx="914400" cy="914400"/>
            </a:xfrm>
            <a:prstGeom prst="rect">
              <a:avLst/>
            </a:prstGeom>
          </p:spPr>
        </p:pic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AA0AFC6A-1D02-42A8-BBB4-FF3003D3EADB}"/>
                </a:ext>
              </a:extLst>
            </p:cNvPr>
            <p:cNvSpPr/>
            <p:nvPr/>
          </p:nvSpPr>
          <p:spPr>
            <a:xfrm>
              <a:off x="8387437" y="1834988"/>
              <a:ext cx="910827" cy="33855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6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omic Sans MS" panose="030F0702030302020204" pitchFamily="66" charset="0"/>
                </a:rPr>
                <a:t>Ranking</a:t>
              </a:r>
              <a:endParaRPr 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mic Sans MS" panose="030F0702030302020204" pitchFamily="66" charset="0"/>
              </a:endParaRPr>
            </a:p>
          </p:txBody>
        </p:sp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61AE8AAD-AA69-4C6D-9C5D-4BF33C0FDC8F}"/>
              </a:ext>
            </a:extLst>
          </p:cNvPr>
          <p:cNvGrpSpPr/>
          <p:nvPr/>
        </p:nvGrpSpPr>
        <p:grpSpPr>
          <a:xfrm>
            <a:off x="8816767" y="5502730"/>
            <a:ext cx="1061831" cy="1143446"/>
            <a:chOff x="8816767" y="5502730"/>
            <a:chExt cx="1061831" cy="1143446"/>
          </a:xfrm>
        </p:grpSpPr>
        <p:pic>
          <p:nvPicPr>
            <p:cNvPr id="97" name="Graphic 96" descr="Love letter">
              <a:extLst>
                <a:ext uri="{FF2B5EF4-FFF2-40B4-BE49-F238E27FC236}">
                  <a16:creationId xmlns:a16="http://schemas.microsoft.com/office/drawing/2014/main" id="{ED6CD0BB-D546-4D38-A6E4-F01CBB7F16F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964198" y="5502730"/>
              <a:ext cx="914400" cy="914400"/>
            </a:xfrm>
            <a:prstGeom prst="rect">
              <a:avLst/>
            </a:prstGeom>
          </p:spPr>
        </p:pic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B935002D-F857-4564-B5A4-9C256CEBD652}"/>
                </a:ext>
              </a:extLst>
            </p:cNvPr>
            <p:cNvSpPr/>
            <p:nvPr/>
          </p:nvSpPr>
          <p:spPr>
            <a:xfrm>
              <a:off x="8816767" y="6307622"/>
              <a:ext cx="1051891" cy="33855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6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omic Sans MS" panose="030F0702030302020204" pitchFamily="66" charset="0"/>
                </a:rPr>
                <a:t>Romantic</a:t>
              </a:r>
            </a:p>
          </p:txBody>
        </p:sp>
      </p:grp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640D84F6-ED4D-46EE-95A9-92DF7DFBB18B}"/>
              </a:ext>
            </a:extLst>
          </p:cNvPr>
          <p:cNvGrpSpPr/>
          <p:nvPr/>
        </p:nvGrpSpPr>
        <p:grpSpPr>
          <a:xfrm>
            <a:off x="6091695" y="2469171"/>
            <a:ext cx="914400" cy="1211617"/>
            <a:chOff x="6091695" y="2469171"/>
            <a:chExt cx="914400" cy="1211617"/>
          </a:xfrm>
        </p:grpSpPr>
        <p:pic>
          <p:nvPicPr>
            <p:cNvPr id="95" name="Graphic 94" descr="Man with kid">
              <a:extLst>
                <a:ext uri="{FF2B5EF4-FFF2-40B4-BE49-F238E27FC236}">
                  <a16:creationId xmlns:a16="http://schemas.microsoft.com/office/drawing/2014/main" id="{0864D531-DA06-42EB-BB40-534143EA5E9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091695" y="2469171"/>
              <a:ext cx="914400" cy="914400"/>
            </a:xfrm>
            <a:prstGeom prst="rect">
              <a:avLst/>
            </a:prstGeom>
          </p:spPr>
        </p:pic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C7F00830-6C3D-4A9D-B08C-1B87E243487A}"/>
                </a:ext>
              </a:extLst>
            </p:cNvPr>
            <p:cNvSpPr/>
            <p:nvPr/>
          </p:nvSpPr>
          <p:spPr>
            <a:xfrm>
              <a:off x="6204031" y="3342234"/>
              <a:ext cx="587020" cy="33855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6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omic Sans MS" panose="030F0702030302020204" pitchFamily="66" charset="0"/>
                </a:rPr>
                <a:t>Kids</a:t>
              </a:r>
            </a:p>
          </p:txBody>
        </p:sp>
      </p:grp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A302FAED-AAA8-4B85-B0A4-D08B539C7529}"/>
              </a:ext>
            </a:extLst>
          </p:cNvPr>
          <p:cNvGrpSpPr/>
          <p:nvPr/>
        </p:nvGrpSpPr>
        <p:grpSpPr>
          <a:xfrm>
            <a:off x="9117064" y="3690567"/>
            <a:ext cx="914400" cy="1054744"/>
            <a:chOff x="9117064" y="3690567"/>
            <a:chExt cx="914400" cy="1054744"/>
          </a:xfrm>
        </p:grpSpPr>
        <p:pic>
          <p:nvPicPr>
            <p:cNvPr id="101" name="Graphic 100" descr="Wi Fi">
              <a:extLst>
                <a:ext uri="{FF2B5EF4-FFF2-40B4-BE49-F238E27FC236}">
                  <a16:creationId xmlns:a16="http://schemas.microsoft.com/office/drawing/2014/main" id="{9C26945C-7BD6-499A-8D12-E7E6652C02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9117064" y="3690567"/>
              <a:ext cx="914400" cy="914400"/>
            </a:xfrm>
            <a:prstGeom prst="rect">
              <a:avLst/>
            </a:prstGeom>
          </p:spPr>
        </p:pic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816BF0EE-0114-42FC-AEA9-715BFEBD16CC}"/>
                </a:ext>
              </a:extLst>
            </p:cNvPr>
            <p:cNvSpPr/>
            <p:nvPr/>
          </p:nvSpPr>
          <p:spPr>
            <a:xfrm>
              <a:off x="9255106" y="4406757"/>
              <a:ext cx="638316" cy="33855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6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omic Sans MS" panose="030F0702030302020204" pitchFamily="66" charset="0"/>
                </a:rPr>
                <a:t>WiFi</a:t>
              </a:r>
            </a:p>
          </p:txBody>
        </p:sp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EC3BEF26-7F21-40C9-B82B-B9A962BF1468}"/>
              </a:ext>
            </a:extLst>
          </p:cNvPr>
          <p:cNvGrpSpPr/>
          <p:nvPr/>
        </p:nvGrpSpPr>
        <p:grpSpPr>
          <a:xfrm>
            <a:off x="10182726" y="2749511"/>
            <a:ext cx="914400" cy="1127355"/>
            <a:chOff x="10182726" y="2749511"/>
            <a:chExt cx="914400" cy="1127355"/>
          </a:xfrm>
        </p:grpSpPr>
        <p:pic>
          <p:nvPicPr>
            <p:cNvPr id="89" name="Graphic 88" descr="Daily calendar">
              <a:extLst>
                <a:ext uri="{FF2B5EF4-FFF2-40B4-BE49-F238E27FC236}">
                  <a16:creationId xmlns:a16="http://schemas.microsoft.com/office/drawing/2014/main" id="{D35BB3E6-176D-4750-8A67-D2C587B492E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0182726" y="2749511"/>
              <a:ext cx="914400" cy="914400"/>
            </a:xfrm>
            <a:prstGeom prst="rect">
              <a:avLst/>
            </a:prstGeom>
          </p:spPr>
        </p:pic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BF53B80C-1047-4477-88BC-835E818C7727}"/>
                </a:ext>
              </a:extLst>
            </p:cNvPr>
            <p:cNvSpPr/>
            <p:nvPr/>
          </p:nvSpPr>
          <p:spPr>
            <a:xfrm>
              <a:off x="10357752" y="3538312"/>
              <a:ext cx="545342" cy="33855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6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omic Sans MS" panose="030F0702030302020204" pitchFamily="66" charset="0"/>
                </a:rPr>
                <a:t>Day</a:t>
              </a:r>
            </a:p>
          </p:txBody>
        </p:sp>
      </p:grp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F3669027-FBED-41EA-81C9-B281DF94CBC6}"/>
              </a:ext>
            </a:extLst>
          </p:cNvPr>
          <p:cNvGrpSpPr/>
          <p:nvPr/>
        </p:nvGrpSpPr>
        <p:grpSpPr>
          <a:xfrm>
            <a:off x="7477561" y="3235286"/>
            <a:ext cx="914400" cy="1179701"/>
            <a:chOff x="7477561" y="3235286"/>
            <a:chExt cx="914400" cy="1179701"/>
          </a:xfrm>
        </p:grpSpPr>
        <p:pic>
          <p:nvPicPr>
            <p:cNvPr id="91" name="Graphic 90" descr="Group of men">
              <a:extLst>
                <a:ext uri="{FF2B5EF4-FFF2-40B4-BE49-F238E27FC236}">
                  <a16:creationId xmlns:a16="http://schemas.microsoft.com/office/drawing/2014/main" id="{59D6BA61-DEBA-46E1-9C24-7555D7F1BD7C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7477561" y="3235286"/>
              <a:ext cx="914400" cy="914400"/>
            </a:xfrm>
            <a:prstGeom prst="rect">
              <a:avLst/>
            </a:prstGeom>
          </p:spPr>
        </p:pic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07DEF0A4-14FD-4B9C-A04E-EA5ACB3E59FB}"/>
                </a:ext>
              </a:extLst>
            </p:cNvPr>
            <p:cNvSpPr/>
            <p:nvPr/>
          </p:nvSpPr>
          <p:spPr>
            <a:xfrm>
              <a:off x="7519569" y="4076433"/>
              <a:ext cx="788998" cy="33855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6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omic Sans MS" panose="030F0702030302020204" pitchFamily="66" charset="0"/>
                </a:rPr>
                <a:t>People</a:t>
              </a:r>
            </a:p>
          </p:txBody>
        </p:sp>
      </p:grp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EDC31304-D1F3-4071-BA3D-E6EE2CA57DCB}"/>
              </a:ext>
            </a:extLst>
          </p:cNvPr>
          <p:cNvGrpSpPr/>
          <p:nvPr/>
        </p:nvGrpSpPr>
        <p:grpSpPr>
          <a:xfrm>
            <a:off x="7724893" y="4694205"/>
            <a:ext cx="986167" cy="1189037"/>
            <a:chOff x="7724893" y="4694205"/>
            <a:chExt cx="986167" cy="1189037"/>
          </a:xfrm>
        </p:grpSpPr>
        <p:pic>
          <p:nvPicPr>
            <p:cNvPr id="117" name="Graphic 116" descr="Fir tree">
              <a:extLst>
                <a:ext uri="{FF2B5EF4-FFF2-40B4-BE49-F238E27FC236}">
                  <a16:creationId xmlns:a16="http://schemas.microsoft.com/office/drawing/2014/main" id="{CF73CEBC-CBE5-49FE-AFBC-3EF2E3488E71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7763085" y="4694205"/>
              <a:ext cx="914400" cy="914400"/>
            </a:xfrm>
            <a:prstGeom prst="rect">
              <a:avLst/>
            </a:prstGeom>
          </p:spPr>
        </p:pic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5D684D83-12DD-4FD1-9043-4359A1541CFD}"/>
                </a:ext>
              </a:extLst>
            </p:cNvPr>
            <p:cNvSpPr/>
            <p:nvPr/>
          </p:nvSpPr>
          <p:spPr>
            <a:xfrm>
              <a:off x="7724893" y="5544688"/>
              <a:ext cx="986167" cy="33855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6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omic Sans MS" panose="030F0702030302020204" pitchFamily="66" charset="0"/>
                </a:rPr>
                <a:t>Outdoor</a:t>
              </a:r>
            </a:p>
          </p:txBody>
        </p:sp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883E86B9-4E46-4D6B-B75B-A7BB78E01CF2}"/>
              </a:ext>
            </a:extLst>
          </p:cNvPr>
          <p:cNvGrpSpPr/>
          <p:nvPr/>
        </p:nvGrpSpPr>
        <p:grpSpPr>
          <a:xfrm>
            <a:off x="6078589" y="3895639"/>
            <a:ext cx="914400" cy="1018105"/>
            <a:chOff x="6078589" y="3895639"/>
            <a:chExt cx="914400" cy="1018105"/>
          </a:xfrm>
        </p:grpSpPr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F6B09CB6-2B7B-4ADD-AC70-48C1D0D97CF7}"/>
                </a:ext>
              </a:extLst>
            </p:cNvPr>
            <p:cNvSpPr/>
            <p:nvPr/>
          </p:nvSpPr>
          <p:spPr>
            <a:xfrm>
              <a:off x="6078589" y="4575190"/>
              <a:ext cx="881973" cy="33855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6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omic Sans MS" panose="030F0702030302020204" pitchFamily="66" charset="0"/>
                </a:rPr>
                <a:t>Parking</a:t>
              </a:r>
            </a:p>
          </p:txBody>
        </p:sp>
        <p:pic>
          <p:nvPicPr>
            <p:cNvPr id="131" name="Graphic 130" descr="Car">
              <a:extLst>
                <a:ext uri="{FF2B5EF4-FFF2-40B4-BE49-F238E27FC236}">
                  <a16:creationId xmlns:a16="http://schemas.microsoft.com/office/drawing/2014/main" id="{ED4F90A3-3419-4822-8D90-A5FDB9C180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6078589" y="3895639"/>
              <a:ext cx="914400" cy="914400"/>
            </a:xfrm>
            <a:prstGeom prst="rect">
              <a:avLst/>
            </a:prstGeom>
          </p:spPr>
        </p:pic>
      </p:grp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F4843A51-154F-4AE2-A5CC-727DB1420641}"/>
              </a:ext>
            </a:extLst>
          </p:cNvPr>
          <p:cNvGrpSpPr/>
          <p:nvPr/>
        </p:nvGrpSpPr>
        <p:grpSpPr>
          <a:xfrm>
            <a:off x="7312214" y="1700825"/>
            <a:ext cx="914400" cy="1154171"/>
            <a:chOff x="7312214" y="1700825"/>
            <a:chExt cx="914400" cy="1154171"/>
          </a:xfrm>
        </p:grpSpPr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59C10BDE-EE42-405F-A4B6-F208D77A8676}"/>
                </a:ext>
              </a:extLst>
            </p:cNvPr>
            <p:cNvSpPr/>
            <p:nvPr/>
          </p:nvSpPr>
          <p:spPr>
            <a:xfrm>
              <a:off x="7312214" y="2516442"/>
              <a:ext cx="907621" cy="33855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6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omic Sans MS" panose="030F0702030302020204" pitchFamily="66" charset="0"/>
                </a:rPr>
                <a:t>Kitchen</a:t>
              </a:r>
            </a:p>
          </p:txBody>
        </p:sp>
        <p:pic>
          <p:nvPicPr>
            <p:cNvPr id="133" name="Graphic 132" descr="Earth globe Americas">
              <a:extLst>
                <a:ext uri="{FF2B5EF4-FFF2-40B4-BE49-F238E27FC236}">
                  <a16:creationId xmlns:a16="http://schemas.microsoft.com/office/drawing/2014/main" id="{7DD6663F-4B4A-40DE-BFDF-CEAF05515C6D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7312214" y="1700825"/>
              <a:ext cx="914400" cy="914400"/>
            </a:xfrm>
            <a:prstGeom prst="rect">
              <a:avLst/>
            </a:prstGeom>
          </p:spPr>
        </p:pic>
      </p:grp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3CBAE50A-09A6-41CA-8BD3-749041310F08}"/>
              </a:ext>
            </a:extLst>
          </p:cNvPr>
          <p:cNvGrpSpPr/>
          <p:nvPr/>
        </p:nvGrpSpPr>
        <p:grpSpPr>
          <a:xfrm>
            <a:off x="5949500" y="994960"/>
            <a:ext cx="997389" cy="1175405"/>
            <a:chOff x="5949500" y="994960"/>
            <a:chExt cx="997389" cy="1175405"/>
          </a:xfrm>
        </p:grpSpPr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CFD9569F-1A16-472B-AB3E-049007D4DBEE}"/>
                </a:ext>
              </a:extLst>
            </p:cNvPr>
            <p:cNvSpPr/>
            <p:nvPr/>
          </p:nvSpPr>
          <p:spPr>
            <a:xfrm>
              <a:off x="5949500" y="1831811"/>
              <a:ext cx="997389" cy="33855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6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omic Sans MS" panose="030F0702030302020204" pitchFamily="66" charset="0"/>
                </a:rPr>
                <a:t>Business</a:t>
              </a:r>
            </a:p>
          </p:txBody>
        </p:sp>
        <p:pic>
          <p:nvPicPr>
            <p:cNvPr id="135" name="Graphic 134" descr="Whole pizza">
              <a:extLst>
                <a:ext uri="{FF2B5EF4-FFF2-40B4-BE49-F238E27FC236}">
                  <a16:creationId xmlns:a16="http://schemas.microsoft.com/office/drawing/2014/main" id="{5C1C1155-65A4-4932-9DCD-0F86DB2D06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6032489" y="994960"/>
              <a:ext cx="914400" cy="914400"/>
            </a:xfrm>
            <a:prstGeom prst="rect">
              <a:avLst/>
            </a:prstGeom>
          </p:spPr>
        </p:pic>
      </p:grp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8D081960-E0B7-470E-BB9B-7CEC26828B9B}"/>
              </a:ext>
            </a:extLst>
          </p:cNvPr>
          <p:cNvGrpSpPr/>
          <p:nvPr/>
        </p:nvGrpSpPr>
        <p:grpSpPr>
          <a:xfrm>
            <a:off x="4174963" y="1218071"/>
            <a:ext cx="1016624" cy="1077199"/>
            <a:chOff x="4174963" y="1218071"/>
            <a:chExt cx="1016624" cy="1077199"/>
          </a:xfrm>
        </p:grpSpPr>
        <p:pic>
          <p:nvPicPr>
            <p:cNvPr id="103" name="Graphic 102" descr="Share with person">
              <a:extLst>
                <a:ext uri="{FF2B5EF4-FFF2-40B4-BE49-F238E27FC236}">
                  <a16:creationId xmlns:a16="http://schemas.microsoft.com/office/drawing/2014/main" id="{9A1DBDD8-E70A-4876-8D4E-59797093E0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4262119" y="1218071"/>
              <a:ext cx="914400" cy="914400"/>
            </a:xfrm>
            <a:prstGeom prst="rect">
              <a:avLst/>
            </a:prstGeom>
          </p:spPr>
        </p:pic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6EE854FB-B743-404F-9D5E-D51AD5550052}"/>
                </a:ext>
              </a:extLst>
            </p:cNvPr>
            <p:cNvSpPr/>
            <p:nvPr/>
          </p:nvSpPr>
          <p:spPr>
            <a:xfrm>
              <a:off x="4174963" y="1956716"/>
              <a:ext cx="1016624" cy="33855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6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omic Sans MS" panose="030F0702030302020204" pitchFamily="66" charset="0"/>
                </a:rPr>
                <a:t>Distance</a:t>
              </a:r>
            </a:p>
          </p:txBody>
        </p:sp>
      </p:grp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E842C63F-65D8-4FEF-A175-76593ADA20AB}"/>
              </a:ext>
            </a:extLst>
          </p:cNvPr>
          <p:cNvGrpSpPr/>
          <p:nvPr/>
        </p:nvGrpSpPr>
        <p:grpSpPr>
          <a:xfrm>
            <a:off x="3006527" y="2292407"/>
            <a:ext cx="932389" cy="1082320"/>
            <a:chOff x="3006527" y="2292407"/>
            <a:chExt cx="932389" cy="1082320"/>
          </a:xfrm>
        </p:grpSpPr>
        <p:pic>
          <p:nvPicPr>
            <p:cNvPr id="139" name="Graphic 138" descr="Covered plate">
              <a:extLst>
                <a:ext uri="{FF2B5EF4-FFF2-40B4-BE49-F238E27FC236}">
                  <a16:creationId xmlns:a16="http://schemas.microsoft.com/office/drawing/2014/main" id="{5C808DAC-09D6-4468-B901-7B4C92327E72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>
              <a:off x="3024516" y="2292407"/>
              <a:ext cx="914400" cy="914400"/>
            </a:xfrm>
            <a:prstGeom prst="rect">
              <a:avLst/>
            </a:prstGeom>
          </p:spPr>
        </p:pic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92681487-9DA4-4651-9365-F5C9E71877E6}"/>
                </a:ext>
              </a:extLst>
            </p:cNvPr>
            <p:cNvSpPr/>
            <p:nvPr/>
          </p:nvSpPr>
          <p:spPr>
            <a:xfrm>
              <a:off x="3006527" y="3036173"/>
              <a:ext cx="914033" cy="33855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6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omic Sans MS" panose="030F0702030302020204" pitchFamily="66" charset="0"/>
                </a:rPr>
                <a:t>Service</a:t>
              </a:r>
            </a:p>
          </p:txBody>
        </p:sp>
      </p:grp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2ABC8FE2-A5B5-49B9-96BB-B7457C4B12CF}"/>
              </a:ext>
            </a:extLst>
          </p:cNvPr>
          <p:cNvGrpSpPr/>
          <p:nvPr/>
        </p:nvGrpSpPr>
        <p:grpSpPr>
          <a:xfrm>
            <a:off x="2518790" y="948567"/>
            <a:ext cx="914400" cy="1095158"/>
            <a:chOff x="2518790" y="948567"/>
            <a:chExt cx="914400" cy="1095158"/>
          </a:xfrm>
        </p:grpSpPr>
        <p:pic>
          <p:nvPicPr>
            <p:cNvPr id="142" name="Graphic 141" descr="Sunset scene">
              <a:extLst>
                <a:ext uri="{FF2B5EF4-FFF2-40B4-BE49-F238E27FC236}">
                  <a16:creationId xmlns:a16="http://schemas.microsoft.com/office/drawing/2014/main" id="{2A296B06-BA90-47B8-8B73-966E667E1F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extLs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p:blipFill>
          <p:spPr>
            <a:xfrm>
              <a:off x="2518790" y="948567"/>
              <a:ext cx="914400" cy="914400"/>
            </a:xfrm>
            <a:prstGeom prst="rect">
              <a:avLst/>
            </a:prstGeom>
          </p:spPr>
        </p:pic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A4929665-EC89-4A0F-8470-A9082A65967F}"/>
                </a:ext>
              </a:extLst>
            </p:cNvPr>
            <p:cNvSpPr/>
            <p:nvPr/>
          </p:nvSpPr>
          <p:spPr>
            <a:xfrm>
              <a:off x="2622502" y="1705171"/>
              <a:ext cx="628698" cy="33855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6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omic Sans MS" panose="030F0702030302020204" pitchFamily="66" charset="0"/>
                </a:rPr>
                <a:t>View</a:t>
              </a:r>
            </a:p>
          </p:txBody>
        </p:sp>
      </p:grp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8C890A0C-FFA6-4370-B282-A3C592841EF3}"/>
              </a:ext>
            </a:extLst>
          </p:cNvPr>
          <p:cNvGrpSpPr/>
          <p:nvPr/>
        </p:nvGrpSpPr>
        <p:grpSpPr>
          <a:xfrm>
            <a:off x="4529540" y="4076058"/>
            <a:ext cx="914400" cy="1178752"/>
            <a:chOff x="4491440" y="4199883"/>
            <a:chExt cx="914400" cy="1178752"/>
          </a:xfrm>
        </p:grpSpPr>
        <p:pic>
          <p:nvPicPr>
            <p:cNvPr id="115" name="Graphic 114" descr="Cat">
              <a:extLst>
                <a:ext uri="{FF2B5EF4-FFF2-40B4-BE49-F238E27FC236}">
                  <a16:creationId xmlns:a16="http://schemas.microsoft.com/office/drawing/2014/main" id="{653C9F73-835E-48D6-A852-B063AF1C35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4491440" y="4199883"/>
              <a:ext cx="914400" cy="914400"/>
            </a:xfrm>
            <a:prstGeom prst="rect">
              <a:avLst/>
            </a:prstGeom>
          </p:spPr>
        </p:pic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32BD2664-446F-4D4C-898E-606A1899CEF4}"/>
                </a:ext>
              </a:extLst>
            </p:cNvPr>
            <p:cNvSpPr/>
            <p:nvPr/>
          </p:nvSpPr>
          <p:spPr>
            <a:xfrm>
              <a:off x="4648718" y="5040081"/>
              <a:ext cx="599844" cy="33855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6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omic Sans MS" panose="030F0702030302020204" pitchFamily="66" charset="0"/>
                </a:rPr>
                <a:t>Pets</a:t>
              </a:r>
            </a:p>
          </p:txBody>
        </p:sp>
      </p:grpSp>
      <p:grpSp>
        <p:nvGrpSpPr>
          <p:cNvPr id="175" name="Group 174">
            <a:extLst>
              <a:ext uri="{FF2B5EF4-FFF2-40B4-BE49-F238E27FC236}">
                <a16:creationId xmlns:a16="http://schemas.microsoft.com/office/drawing/2014/main" id="{2CB862D1-FBF9-43C0-B7DC-359E9C0A411D}"/>
              </a:ext>
            </a:extLst>
          </p:cNvPr>
          <p:cNvGrpSpPr/>
          <p:nvPr/>
        </p:nvGrpSpPr>
        <p:grpSpPr>
          <a:xfrm>
            <a:off x="2800503" y="3657037"/>
            <a:ext cx="1233030" cy="1097799"/>
            <a:chOff x="2800503" y="3657037"/>
            <a:chExt cx="1233030" cy="1097799"/>
          </a:xfrm>
        </p:grpSpPr>
        <p:pic>
          <p:nvPicPr>
            <p:cNvPr id="109" name="Graphic 108" descr="Tag">
              <a:extLst>
                <a:ext uri="{FF2B5EF4-FFF2-40B4-BE49-F238E27FC236}">
                  <a16:creationId xmlns:a16="http://schemas.microsoft.com/office/drawing/2014/main" id="{B658EEAF-2050-42B2-B8CC-77BE621D0E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>
              <a:extLs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/>
            </a:stretch>
          </p:blipFill>
          <p:spPr>
            <a:xfrm>
              <a:off x="2962678" y="3657037"/>
              <a:ext cx="914400" cy="914400"/>
            </a:xfrm>
            <a:prstGeom prst="rect">
              <a:avLst/>
            </a:prstGeom>
          </p:spPr>
        </p:pic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B87EAB86-9F49-407F-B360-A7EBF4493371}"/>
                </a:ext>
              </a:extLst>
            </p:cNvPr>
            <p:cNvSpPr/>
            <p:nvPr/>
          </p:nvSpPr>
          <p:spPr>
            <a:xfrm>
              <a:off x="2800503" y="4416282"/>
              <a:ext cx="1233030" cy="33855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6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omic Sans MS" panose="030F0702030302020204" pitchFamily="66" charset="0"/>
                </a:rPr>
                <a:t>Promotions</a:t>
              </a:r>
            </a:p>
          </p:txBody>
        </p:sp>
      </p:grp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32DB0782-1C68-4D03-BAB8-88925A0F37DE}"/>
              </a:ext>
            </a:extLst>
          </p:cNvPr>
          <p:cNvGrpSpPr/>
          <p:nvPr/>
        </p:nvGrpSpPr>
        <p:grpSpPr>
          <a:xfrm>
            <a:off x="10017845" y="4658389"/>
            <a:ext cx="914400" cy="1108852"/>
            <a:chOff x="10017845" y="4658389"/>
            <a:chExt cx="914400" cy="1108852"/>
          </a:xfrm>
        </p:grpSpPr>
        <p:pic>
          <p:nvPicPr>
            <p:cNvPr id="93" name="Graphic 92" descr="Corn">
              <a:extLst>
                <a:ext uri="{FF2B5EF4-FFF2-40B4-BE49-F238E27FC236}">
                  <a16:creationId xmlns:a16="http://schemas.microsoft.com/office/drawing/2014/main" id="{F3267F90-8FD5-43DE-A282-CC3B2297EF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>
              <a:extLs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/>
            </a:stretch>
          </p:blipFill>
          <p:spPr>
            <a:xfrm>
              <a:off x="10017845" y="4658389"/>
              <a:ext cx="914400" cy="914400"/>
            </a:xfrm>
            <a:prstGeom prst="rect">
              <a:avLst/>
            </a:prstGeom>
          </p:spPr>
        </p:pic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7BB2B6BF-18B7-4015-A3E4-10D6AD8C1FF6}"/>
                </a:ext>
              </a:extLst>
            </p:cNvPr>
            <p:cNvSpPr/>
            <p:nvPr/>
          </p:nvSpPr>
          <p:spPr>
            <a:xfrm>
              <a:off x="10071287" y="5428687"/>
              <a:ext cx="755335" cy="33855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6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omic Sans MS" panose="030F0702030302020204" pitchFamily="66" charset="0"/>
                </a:rPr>
                <a:t>Veggy</a:t>
              </a:r>
              <a:endParaRPr lang="LID4096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mic Sans MS" panose="030F0702030302020204" pitchFamily="66" charset="0"/>
              </a:endParaRPr>
            </a:p>
          </p:txBody>
        </p:sp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8104FD65-6FA6-4FF8-9F09-C06DC857F0E5}"/>
              </a:ext>
            </a:extLst>
          </p:cNvPr>
          <p:cNvGrpSpPr/>
          <p:nvPr/>
        </p:nvGrpSpPr>
        <p:grpSpPr>
          <a:xfrm>
            <a:off x="9933842" y="1346717"/>
            <a:ext cx="914400" cy="1176528"/>
            <a:chOff x="9933842" y="1346717"/>
            <a:chExt cx="914400" cy="1176528"/>
          </a:xfrm>
        </p:grpSpPr>
        <p:pic>
          <p:nvPicPr>
            <p:cNvPr id="75" name="Graphic 74" descr="Dollar">
              <a:extLst>
                <a:ext uri="{FF2B5EF4-FFF2-40B4-BE49-F238E27FC236}">
                  <a16:creationId xmlns:a16="http://schemas.microsoft.com/office/drawing/2014/main" id="{4130337E-2CE1-40C7-84FA-1547CEEA84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8">
              <a:extLst>
                <a:ext uri="{96DAC541-7B7A-43D3-8B79-37D633B846F1}">
                  <asvg:svgBlip xmlns:asvg="http://schemas.microsoft.com/office/drawing/2016/SVG/main" r:embed="rId39"/>
                </a:ext>
              </a:extLst>
            </a:blip>
            <a:stretch>
              <a:fillRect/>
            </a:stretch>
          </p:blipFill>
          <p:spPr>
            <a:xfrm>
              <a:off x="9933842" y="1346717"/>
              <a:ext cx="914400" cy="914400"/>
            </a:xfrm>
            <a:prstGeom prst="rect">
              <a:avLst/>
            </a:prstGeom>
          </p:spPr>
        </p:pic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197F402D-E325-402B-9368-F487ABA2233B}"/>
                </a:ext>
              </a:extLst>
            </p:cNvPr>
            <p:cNvSpPr/>
            <p:nvPr/>
          </p:nvSpPr>
          <p:spPr>
            <a:xfrm>
              <a:off x="10080140" y="2184691"/>
              <a:ext cx="667170" cy="33855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6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omic Sans MS" panose="030F0702030302020204" pitchFamily="66" charset="0"/>
                </a:rPr>
                <a:t>Price</a:t>
              </a:r>
              <a:endParaRPr 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mic Sans MS" panose="030F0702030302020204" pitchFamily="66" charset="0"/>
              </a:endParaRPr>
            </a:p>
          </p:txBody>
        </p:sp>
      </p:grp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7B79FDF9-B01D-4ECC-B043-BF77BEA68EAD}"/>
              </a:ext>
            </a:extLst>
          </p:cNvPr>
          <p:cNvGrpSpPr/>
          <p:nvPr/>
        </p:nvGrpSpPr>
        <p:grpSpPr>
          <a:xfrm>
            <a:off x="6274451" y="5299934"/>
            <a:ext cx="934591" cy="1127437"/>
            <a:chOff x="6274451" y="5299934"/>
            <a:chExt cx="934591" cy="1127437"/>
          </a:xfrm>
        </p:grpSpPr>
        <p:pic>
          <p:nvPicPr>
            <p:cNvPr id="107" name="Graphic 106" descr="Heart with pulse">
              <a:extLst>
                <a:ext uri="{FF2B5EF4-FFF2-40B4-BE49-F238E27FC236}">
                  <a16:creationId xmlns:a16="http://schemas.microsoft.com/office/drawing/2014/main" id="{7D813294-65E2-4EE9-8609-4D6BA3B4F7E9}"/>
                </a:ext>
              </a:extLst>
            </p:cNvPr>
            <p:cNvPicPr>
              <a:picLocks noChangeAspect="1"/>
            </p:cNvPicPr>
            <p:nvPr/>
          </p:nvPicPr>
          <p:blipFill>
            <a:blip r:embed="rId40">
              <a:extLst>
                <a:ext uri="{96DAC541-7B7A-43D3-8B79-37D633B846F1}">
                  <asvg:svgBlip xmlns:asvg="http://schemas.microsoft.com/office/drawing/2016/SVG/main" r:embed="rId41"/>
                </a:ext>
              </a:extLst>
            </a:blip>
            <a:stretch>
              <a:fillRect/>
            </a:stretch>
          </p:blipFill>
          <p:spPr>
            <a:xfrm>
              <a:off x="6294642" y="5299934"/>
              <a:ext cx="914400" cy="914400"/>
            </a:xfrm>
            <a:prstGeom prst="rect">
              <a:avLst/>
            </a:prstGeom>
          </p:spPr>
        </p:pic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9E6E1AEB-DA0B-4441-8539-829EF05A7E37}"/>
                </a:ext>
              </a:extLst>
            </p:cNvPr>
            <p:cNvSpPr/>
            <p:nvPr/>
          </p:nvSpPr>
          <p:spPr>
            <a:xfrm>
              <a:off x="6274451" y="6088817"/>
              <a:ext cx="910827" cy="33855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6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omic Sans MS" panose="030F0702030302020204" pitchFamily="66" charset="0"/>
                </a:rPr>
                <a:t>Dietary</a:t>
              </a:r>
            </a:p>
          </p:txBody>
        </p:sp>
      </p:grp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9370590C-AB55-45C2-90B3-5CC86F777054}"/>
              </a:ext>
            </a:extLst>
          </p:cNvPr>
          <p:cNvGrpSpPr/>
          <p:nvPr/>
        </p:nvGrpSpPr>
        <p:grpSpPr>
          <a:xfrm>
            <a:off x="4846586" y="5783583"/>
            <a:ext cx="914400" cy="1139088"/>
            <a:chOff x="4846586" y="5783583"/>
            <a:chExt cx="914400" cy="1139088"/>
          </a:xfrm>
        </p:grpSpPr>
        <p:pic>
          <p:nvPicPr>
            <p:cNvPr id="113" name="Graphic 112" descr="Wheelchair Access">
              <a:extLst>
                <a:ext uri="{FF2B5EF4-FFF2-40B4-BE49-F238E27FC236}">
                  <a16:creationId xmlns:a16="http://schemas.microsoft.com/office/drawing/2014/main" id="{7744A1D4-54F8-44EA-BFFC-710AECCCA273}"/>
                </a:ext>
              </a:extLst>
            </p:cNvPr>
            <p:cNvPicPr>
              <a:picLocks noChangeAspect="1"/>
            </p:cNvPicPr>
            <p:nvPr/>
          </p:nvPicPr>
          <p:blipFill>
            <a:blip r:embed="rId42">
              <a:extLst>
                <a:ext uri="{96DAC541-7B7A-43D3-8B79-37D633B846F1}">
                  <asvg:svgBlip xmlns:asvg="http://schemas.microsoft.com/office/drawing/2016/SVG/main" r:embed="rId43"/>
                </a:ext>
              </a:extLst>
            </a:blip>
            <a:stretch>
              <a:fillRect/>
            </a:stretch>
          </p:blipFill>
          <p:spPr>
            <a:xfrm>
              <a:off x="4846586" y="5783583"/>
              <a:ext cx="914400" cy="914400"/>
            </a:xfrm>
            <a:prstGeom prst="rect">
              <a:avLst/>
            </a:prstGeom>
          </p:spPr>
        </p:pic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286B9144-0862-4876-BC5A-F488CB1E7297}"/>
                </a:ext>
              </a:extLst>
            </p:cNvPr>
            <p:cNvSpPr/>
            <p:nvPr/>
          </p:nvSpPr>
          <p:spPr>
            <a:xfrm>
              <a:off x="4872151" y="6584117"/>
              <a:ext cx="857928" cy="33855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6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omic Sans MS" panose="030F0702030302020204" pitchFamily="66" charset="0"/>
                </a:rPr>
                <a:t>Access</a:t>
              </a:r>
            </a:p>
          </p:txBody>
        </p:sp>
      </p:grpSp>
      <p:grpSp>
        <p:nvGrpSpPr>
          <p:cNvPr id="185" name="Group 184">
            <a:extLst>
              <a:ext uri="{FF2B5EF4-FFF2-40B4-BE49-F238E27FC236}">
                <a16:creationId xmlns:a16="http://schemas.microsoft.com/office/drawing/2014/main" id="{78842838-5825-44A3-A876-F234776F709E}"/>
              </a:ext>
            </a:extLst>
          </p:cNvPr>
          <p:cNvGrpSpPr/>
          <p:nvPr/>
        </p:nvGrpSpPr>
        <p:grpSpPr>
          <a:xfrm>
            <a:off x="1906114" y="4590408"/>
            <a:ext cx="979965" cy="1094013"/>
            <a:chOff x="1848964" y="4580883"/>
            <a:chExt cx="979965" cy="1094013"/>
          </a:xfrm>
        </p:grpSpPr>
        <p:pic>
          <p:nvPicPr>
            <p:cNvPr id="105" name="Graphic 104" descr="Money">
              <a:extLst>
                <a:ext uri="{FF2B5EF4-FFF2-40B4-BE49-F238E27FC236}">
                  <a16:creationId xmlns:a16="http://schemas.microsoft.com/office/drawing/2014/main" id="{EDD14AE2-3F06-4B84-84FF-A6DB2704F54B}"/>
                </a:ext>
              </a:extLst>
            </p:cNvPr>
            <p:cNvPicPr>
              <a:picLocks noChangeAspect="1"/>
            </p:cNvPicPr>
            <p:nvPr/>
          </p:nvPicPr>
          <p:blipFill>
            <a:blip r:embed="rId44">
              <a:extLst>
                <a:ext uri="{96DAC541-7B7A-43D3-8B79-37D633B846F1}">
                  <asvg:svgBlip xmlns:asvg="http://schemas.microsoft.com/office/drawing/2016/SVG/main" r:embed="rId45"/>
                </a:ext>
              </a:extLst>
            </a:blip>
            <a:stretch>
              <a:fillRect/>
            </a:stretch>
          </p:blipFill>
          <p:spPr>
            <a:xfrm>
              <a:off x="1914529" y="4580883"/>
              <a:ext cx="914400" cy="914400"/>
            </a:xfrm>
            <a:prstGeom prst="rect">
              <a:avLst/>
            </a:prstGeom>
          </p:spPr>
        </p:pic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2D97EE34-F7A1-4008-9D73-3A180816987E}"/>
                </a:ext>
              </a:extLst>
            </p:cNvPr>
            <p:cNvSpPr/>
            <p:nvPr/>
          </p:nvSpPr>
          <p:spPr>
            <a:xfrm>
              <a:off x="1848964" y="5336342"/>
              <a:ext cx="979756" cy="33855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6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omic Sans MS" panose="030F0702030302020204" pitchFamily="66" charset="0"/>
                </a:rPr>
                <a:t>Payment</a:t>
              </a:r>
            </a:p>
          </p:txBody>
        </p:sp>
      </p:grp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D21F97C3-7175-4E31-9B81-FC18E49385E2}"/>
              </a:ext>
            </a:extLst>
          </p:cNvPr>
          <p:cNvGrpSpPr/>
          <p:nvPr/>
        </p:nvGrpSpPr>
        <p:grpSpPr>
          <a:xfrm>
            <a:off x="3443291" y="4880745"/>
            <a:ext cx="914400" cy="1165626"/>
            <a:chOff x="3414716" y="5042670"/>
            <a:chExt cx="914400" cy="1165626"/>
          </a:xfrm>
        </p:grpSpPr>
        <p:pic>
          <p:nvPicPr>
            <p:cNvPr id="111" name="Graphic 110" descr="Saxophone">
              <a:extLst>
                <a:ext uri="{FF2B5EF4-FFF2-40B4-BE49-F238E27FC236}">
                  <a16:creationId xmlns:a16="http://schemas.microsoft.com/office/drawing/2014/main" id="{41041103-414F-4AB9-A1DD-C97CD5CDC7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6">
              <a:extLst>
                <a:ext uri="{96DAC541-7B7A-43D3-8B79-37D633B846F1}">
                  <asvg:svgBlip xmlns:asvg="http://schemas.microsoft.com/office/drawing/2016/SVG/main" r:embed="rId47"/>
                </a:ext>
              </a:extLst>
            </a:blip>
            <a:stretch>
              <a:fillRect/>
            </a:stretch>
          </p:blipFill>
          <p:spPr>
            <a:xfrm>
              <a:off x="3414716" y="5042670"/>
              <a:ext cx="914400" cy="914400"/>
            </a:xfrm>
            <a:prstGeom prst="rect">
              <a:avLst/>
            </a:prstGeom>
          </p:spPr>
        </p:pic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CDB0C83E-297D-4404-8453-DE7251565DC8}"/>
                </a:ext>
              </a:extLst>
            </p:cNvPr>
            <p:cNvSpPr/>
            <p:nvPr/>
          </p:nvSpPr>
          <p:spPr>
            <a:xfrm>
              <a:off x="3456693" y="5869742"/>
              <a:ext cx="736100" cy="33855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6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omic Sans MS" panose="030F0702030302020204" pitchFamily="66" charset="0"/>
                </a:rPr>
                <a:t>Music</a:t>
              </a:r>
            </a:p>
          </p:txBody>
        </p:sp>
      </p:grpSp>
      <p:grpSp>
        <p:nvGrpSpPr>
          <p:cNvPr id="186" name="Group 185">
            <a:extLst>
              <a:ext uri="{FF2B5EF4-FFF2-40B4-BE49-F238E27FC236}">
                <a16:creationId xmlns:a16="http://schemas.microsoft.com/office/drawing/2014/main" id="{F5310205-0CD6-401A-A795-ACE97CE89F72}"/>
              </a:ext>
            </a:extLst>
          </p:cNvPr>
          <p:cNvGrpSpPr/>
          <p:nvPr/>
        </p:nvGrpSpPr>
        <p:grpSpPr>
          <a:xfrm>
            <a:off x="2276354" y="5745816"/>
            <a:ext cx="978153" cy="1095375"/>
            <a:chOff x="2040267" y="5751096"/>
            <a:chExt cx="978153" cy="1095375"/>
          </a:xfrm>
        </p:grpSpPr>
        <p:pic>
          <p:nvPicPr>
            <p:cNvPr id="179" name="Graphic 178" descr="Smoking">
              <a:extLst>
                <a:ext uri="{FF2B5EF4-FFF2-40B4-BE49-F238E27FC236}">
                  <a16:creationId xmlns:a16="http://schemas.microsoft.com/office/drawing/2014/main" id="{7D0E22A7-8AD8-494F-8FD8-EEF34A5092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8">
              <a:extLst>
                <a:ext uri="{96DAC541-7B7A-43D3-8B79-37D633B846F1}">
                  <asvg:svgBlip xmlns:asvg="http://schemas.microsoft.com/office/drawing/2016/SVG/main" r:embed="rId49"/>
                </a:ext>
              </a:extLst>
            </a:blip>
            <a:stretch>
              <a:fillRect/>
            </a:stretch>
          </p:blipFill>
          <p:spPr>
            <a:xfrm>
              <a:off x="2103291" y="5751096"/>
              <a:ext cx="914400" cy="914400"/>
            </a:xfrm>
            <a:prstGeom prst="rect">
              <a:avLst/>
            </a:prstGeom>
          </p:spPr>
        </p:pic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AACCBA41-42FF-43D7-BA55-109543F662C2}"/>
                </a:ext>
              </a:extLst>
            </p:cNvPr>
            <p:cNvSpPr/>
            <p:nvPr/>
          </p:nvSpPr>
          <p:spPr>
            <a:xfrm>
              <a:off x="2040267" y="6507917"/>
              <a:ext cx="978153" cy="33855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6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omic Sans MS" panose="030F0702030302020204" pitchFamily="66" charset="0"/>
                </a:rPr>
                <a:t>Smoking</a:t>
              </a:r>
            </a:p>
          </p:txBody>
        </p:sp>
      </p:grpSp>
      <p:pic>
        <p:nvPicPr>
          <p:cNvPr id="198" name="Graphic 197" descr="Bullseye">
            <a:extLst>
              <a:ext uri="{FF2B5EF4-FFF2-40B4-BE49-F238E27FC236}">
                <a16:creationId xmlns:a16="http://schemas.microsoft.com/office/drawing/2014/main" id="{1619860B-6127-44AE-A1A3-00A24D4E2B9C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8358360" y="1000270"/>
            <a:ext cx="914400" cy="914400"/>
          </a:xfrm>
          <a:prstGeom prst="rect">
            <a:avLst/>
          </a:prstGeom>
        </p:spPr>
      </p:pic>
      <p:pic>
        <p:nvPicPr>
          <p:cNvPr id="200" name="Graphic 199" descr="Dollar">
            <a:extLst>
              <a:ext uri="{FF2B5EF4-FFF2-40B4-BE49-F238E27FC236}">
                <a16:creationId xmlns:a16="http://schemas.microsoft.com/office/drawing/2014/main" id="{F757CC4C-6A3E-4640-9B87-6C489D4060A6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9929167" y="1353843"/>
            <a:ext cx="914400" cy="914400"/>
          </a:xfrm>
          <a:prstGeom prst="rect">
            <a:avLst/>
          </a:prstGeom>
        </p:spPr>
      </p:pic>
      <p:pic>
        <p:nvPicPr>
          <p:cNvPr id="202" name="Graphic 201" descr="Stopwatch">
            <a:extLst>
              <a:ext uri="{FF2B5EF4-FFF2-40B4-BE49-F238E27FC236}">
                <a16:creationId xmlns:a16="http://schemas.microsoft.com/office/drawing/2014/main" id="{9B65EEE1-DE2D-4C8E-8AD7-7C6A43E897A3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8842497" y="2327676"/>
            <a:ext cx="914400" cy="914400"/>
          </a:xfrm>
          <a:prstGeom prst="rect">
            <a:avLst/>
          </a:prstGeom>
        </p:spPr>
      </p:pic>
      <p:pic>
        <p:nvPicPr>
          <p:cNvPr id="204" name="Graphic 203" descr="Daily calendar">
            <a:extLst>
              <a:ext uri="{FF2B5EF4-FFF2-40B4-BE49-F238E27FC236}">
                <a16:creationId xmlns:a16="http://schemas.microsoft.com/office/drawing/2014/main" id="{2175D07C-1AA2-4A8F-9CFB-0082A58773B9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10182225" y="2752725"/>
            <a:ext cx="914400" cy="914400"/>
          </a:xfrm>
          <a:prstGeom prst="rect">
            <a:avLst/>
          </a:prstGeom>
        </p:spPr>
      </p:pic>
      <p:pic>
        <p:nvPicPr>
          <p:cNvPr id="206" name="Graphic 205" descr="Group of men">
            <a:extLst>
              <a:ext uri="{FF2B5EF4-FFF2-40B4-BE49-F238E27FC236}">
                <a16:creationId xmlns:a16="http://schemas.microsoft.com/office/drawing/2014/main" id="{8FE6780F-7957-4C0B-AF3A-4DBED9C36EF2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7477125" y="3248025"/>
            <a:ext cx="914400" cy="914400"/>
          </a:xfrm>
          <a:prstGeom prst="rect">
            <a:avLst/>
          </a:prstGeom>
        </p:spPr>
      </p:pic>
      <p:pic>
        <p:nvPicPr>
          <p:cNvPr id="208" name="Graphic 207" descr="Whole pizza">
            <a:extLst>
              <a:ext uri="{FF2B5EF4-FFF2-40B4-BE49-F238E27FC236}">
                <a16:creationId xmlns:a16="http://schemas.microsoft.com/office/drawing/2014/main" id="{0E3FAB96-D9FA-4054-B632-A4ADDB76A70C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6029325" y="990600"/>
            <a:ext cx="914400" cy="914400"/>
          </a:xfrm>
          <a:prstGeom prst="rect">
            <a:avLst/>
          </a:prstGeom>
        </p:spPr>
      </p:pic>
      <p:pic>
        <p:nvPicPr>
          <p:cNvPr id="210" name="Graphic 209" descr="Man with kid">
            <a:extLst>
              <a:ext uri="{FF2B5EF4-FFF2-40B4-BE49-F238E27FC236}">
                <a16:creationId xmlns:a16="http://schemas.microsoft.com/office/drawing/2014/main" id="{CCEFC0E9-24ED-4BD2-9BC6-5A16682C9491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6096000" y="2466975"/>
            <a:ext cx="914400" cy="914400"/>
          </a:xfrm>
          <a:prstGeom prst="rect">
            <a:avLst/>
          </a:prstGeom>
        </p:spPr>
      </p:pic>
      <p:pic>
        <p:nvPicPr>
          <p:cNvPr id="212" name="Graphic 211" descr="Car">
            <a:extLst>
              <a:ext uri="{FF2B5EF4-FFF2-40B4-BE49-F238E27FC236}">
                <a16:creationId xmlns:a16="http://schemas.microsoft.com/office/drawing/2014/main" id="{D921E667-C985-45C9-98D2-2086C8233700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6076950" y="3895725"/>
            <a:ext cx="914400" cy="914400"/>
          </a:xfrm>
          <a:prstGeom prst="rect">
            <a:avLst/>
          </a:prstGeom>
        </p:spPr>
      </p:pic>
      <p:pic>
        <p:nvPicPr>
          <p:cNvPr id="214" name="Graphic 213" descr="Fir tree">
            <a:extLst>
              <a:ext uri="{FF2B5EF4-FFF2-40B4-BE49-F238E27FC236}">
                <a16:creationId xmlns:a16="http://schemas.microsoft.com/office/drawing/2014/main" id="{C61AEFD4-4CE7-4CBA-AB99-C2BB06D25555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7762875" y="4705350"/>
            <a:ext cx="914400" cy="914400"/>
          </a:xfrm>
          <a:prstGeom prst="rect">
            <a:avLst/>
          </a:prstGeom>
        </p:spPr>
      </p:pic>
      <p:pic>
        <p:nvPicPr>
          <p:cNvPr id="216" name="Graphic 215" descr="Love letter">
            <a:extLst>
              <a:ext uri="{FF2B5EF4-FFF2-40B4-BE49-F238E27FC236}">
                <a16:creationId xmlns:a16="http://schemas.microsoft.com/office/drawing/2014/main" id="{96DE5775-E351-4D9A-98A9-E526ED95DD7B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8963025" y="5505450"/>
            <a:ext cx="914400" cy="914400"/>
          </a:xfrm>
          <a:prstGeom prst="rect">
            <a:avLst/>
          </a:prstGeom>
        </p:spPr>
      </p:pic>
      <p:pic>
        <p:nvPicPr>
          <p:cNvPr id="218" name="Graphic 217" descr="Corn">
            <a:extLst>
              <a:ext uri="{FF2B5EF4-FFF2-40B4-BE49-F238E27FC236}">
                <a16:creationId xmlns:a16="http://schemas.microsoft.com/office/drawing/2014/main" id="{90B3F775-061D-42BE-8176-2CC7E78A7EAB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96DAC541-7B7A-43D3-8B79-37D633B846F1}">
                <asvg:svgBlip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10020300" y="4657725"/>
            <a:ext cx="914400" cy="914400"/>
          </a:xfrm>
          <a:prstGeom prst="rect">
            <a:avLst/>
          </a:prstGeom>
        </p:spPr>
      </p:pic>
      <p:pic>
        <p:nvPicPr>
          <p:cNvPr id="220" name="Graphic 219" descr="Wi Fi">
            <a:extLst>
              <a:ext uri="{FF2B5EF4-FFF2-40B4-BE49-F238E27FC236}">
                <a16:creationId xmlns:a16="http://schemas.microsoft.com/office/drawing/2014/main" id="{4CAFC425-9A90-4B2C-B3E7-9CDCBE985C10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96DAC541-7B7A-43D3-8B79-37D633B846F1}">
                <asvg:svgBlip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9115425" y="3676650"/>
            <a:ext cx="914400" cy="914400"/>
          </a:xfrm>
          <a:prstGeom prst="rect">
            <a:avLst/>
          </a:prstGeom>
        </p:spPr>
      </p:pic>
      <p:pic>
        <p:nvPicPr>
          <p:cNvPr id="222" name="Graphic 221" descr="Earth globe Americas">
            <a:extLst>
              <a:ext uri="{FF2B5EF4-FFF2-40B4-BE49-F238E27FC236}">
                <a16:creationId xmlns:a16="http://schemas.microsoft.com/office/drawing/2014/main" id="{FE775D5B-FEFE-45DC-A4DF-733490A9B39C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96DAC541-7B7A-43D3-8B79-37D633B846F1}">
                <asvg:svgBlip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7305675" y="1704975"/>
            <a:ext cx="914400" cy="914400"/>
          </a:xfrm>
          <a:prstGeom prst="rect">
            <a:avLst/>
          </a:prstGeom>
        </p:spPr>
      </p:pic>
      <p:pic>
        <p:nvPicPr>
          <p:cNvPr id="224" name="Graphic 223" descr="Share with person">
            <a:extLst>
              <a:ext uri="{FF2B5EF4-FFF2-40B4-BE49-F238E27FC236}">
                <a16:creationId xmlns:a16="http://schemas.microsoft.com/office/drawing/2014/main" id="{D168ACB5-238B-43D6-92B5-4FBF713B6E61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96DAC541-7B7A-43D3-8B79-37D633B846F1}">
                <asvg:svgBlip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4257675" y="1219200"/>
            <a:ext cx="914400" cy="914400"/>
          </a:xfrm>
          <a:prstGeom prst="rect">
            <a:avLst/>
          </a:prstGeom>
        </p:spPr>
      </p:pic>
      <p:pic>
        <p:nvPicPr>
          <p:cNvPr id="226" name="Graphic 225" descr="Sunset scene">
            <a:extLst>
              <a:ext uri="{FF2B5EF4-FFF2-40B4-BE49-F238E27FC236}">
                <a16:creationId xmlns:a16="http://schemas.microsoft.com/office/drawing/2014/main" id="{06475BF0-B605-44F1-AEE9-A4AC8F853169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96DAC541-7B7A-43D3-8B79-37D633B846F1}">
                <asvg:svgBlip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2513702" y="952917"/>
            <a:ext cx="914400" cy="914400"/>
          </a:xfrm>
          <a:prstGeom prst="rect">
            <a:avLst/>
          </a:prstGeom>
        </p:spPr>
      </p:pic>
      <p:pic>
        <p:nvPicPr>
          <p:cNvPr id="228" name="Graphic 227" descr="Cat">
            <a:extLst>
              <a:ext uri="{FF2B5EF4-FFF2-40B4-BE49-F238E27FC236}">
                <a16:creationId xmlns:a16="http://schemas.microsoft.com/office/drawing/2014/main" id="{3F45F3A3-5DB2-425F-ACD6-35CED2D6DA15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96DAC541-7B7A-43D3-8B79-37D633B846F1}">
                <asvg:svgBlip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4532760" y="4085583"/>
            <a:ext cx="914400" cy="914400"/>
          </a:xfrm>
          <a:prstGeom prst="rect">
            <a:avLst/>
          </a:prstGeom>
        </p:spPr>
      </p:pic>
      <p:pic>
        <p:nvPicPr>
          <p:cNvPr id="230" name="Graphic 229" descr="Covered plate">
            <a:extLst>
              <a:ext uri="{FF2B5EF4-FFF2-40B4-BE49-F238E27FC236}">
                <a16:creationId xmlns:a16="http://schemas.microsoft.com/office/drawing/2014/main" id="{728B7277-F855-4216-AE56-C982B0BBDBE4}"/>
              </a:ext>
            </a:extLst>
          </p:cNvPr>
          <p:cNvPicPr>
            <a:picLocks noChangeAspect="1"/>
          </p:cNvPicPr>
          <p:nvPr/>
        </p:nvPicPr>
        <p:blipFill>
          <a:blip r:embed="rId82">
            <a:extLst>
              <a:ext uri="{96DAC541-7B7A-43D3-8B79-37D633B846F1}">
                <asvg:svgBlip xmlns:asvg="http://schemas.microsoft.com/office/drawing/2016/SVG/main" r:embed="rId83"/>
              </a:ext>
            </a:extLst>
          </a:blip>
          <a:stretch>
            <a:fillRect/>
          </a:stretch>
        </p:blipFill>
        <p:spPr>
          <a:xfrm>
            <a:off x="3028462" y="2296225"/>
            <a:ext cx="914400" cy="914400"/>
          </a:xfrm>
          <a:prstGeom prst="rect">
            <a:avLst/>
          </a:prstGeom>
        </p:spPr>
      </p:pic>
      <p:pic>
        <p:nvPicPr>
          <p:cNvPr id="232" name="Graphic 231" descr="Tag">
            <a:extLst>
              <a:ext uri="{FF2B5EF4-FFF2-40B4-BE49-F238E27FC236}">
                <a16:creationId xmlns:a16="http://schemas.microsoft.com/office/drawing/2014/main" id="{60873BDF-5D98-4ADA-867A-D75E220A0D1B}"/>
              </a:ext>
            </a:extLst>
          </p:cNvPr>
          <p:cNvPicPr>
            <a:picLocks noChangeAspect="1"/>
          </p:cNvPicPr>
          <p:nvPr/>
        </p:nvPicPr>
        <p:blipFill>
          <a:blip r:embed="rId84">
            <a:extLst>
              <a:ext uri="{96DAC541-7B7A-43D3-8B79-37D633B846F1}">
                <asvg:svgBlip xmlns:asvg="http://schemas.microsoft.com/office/drawing/2016/SVG/main" r:embed="rId85"/>
              </a:ext>
            </a:extLst>
          </a:blip>
          <a:stretch>
            <a:fillRect/>
          </a:stretch>
        </p:blipFill>
        <p:spPr>
          <a:xfrm>
            <a:off x="2962562" y="3648444"/>
            <a:ext cx="914400" cy="914400"/>
          </a:xfrm>
          <a:prstGeom prst="rect">
            <a:avLst/>
          </a:prstGeom>
        </p:spPr>
      </p:pic>
      <p:pic>
        <p:nvPicPr>
          <p:cNvPr id="234" name="Graphic 233" descr="Money">
            <a:extLst>
              <a:ext uri="{FF2B5EF4-FFF2-40B4-BE49-F238E27FC236}">
                <a16:creationId xmlns:a16="http://schemas.microsoft.com/office/drawing/2014/main" id="{1728CC22-CE17-4CAE-80AA-CF9086652EC9}"/>
              </a:ext>
            </a:extLst>
          </p:cNvPr>
          <p:cNvPicPr>
            <a:picLocks noChangeAspect="1"/>
          </p:cNvPicPr>
          <p:nvPr/>
        </p:nvPicPr>
        <p:blipFill>
          <a:blip r:embed="rId86">
            <a:extLst>
              <a:ext uri="{96DAC541-7B7A-43D3-8B79-37D633B846F1}">
                <asvg:svgBlip xmlns:asvg="http://schemas.microsoft.com/office/drawing/2016/SVG/main" r:embed="rId87"/>
              </a:ext>
            </a:extLst>
          </a:blip>
          <a:stretch>
            <a:fillRect/>
          </a:stretch>
        </p:blipFill>
        <p:spPr>
          <a:xfrm>
            <a:off x="1970585" y="4588984"/>
            <a:ext cx="914400" cy="914400"/>
          </a:xfrm>
          <a:prstGeom prst="rect">
            <a:avLst/>
          </a:prstGeom>
        </p:spPr>
      </p:pic>
      <p:pic>
        <p:nvPicPr>
          <p:cNvPr id="236" name="Graphic 235" descr="Saxophone">
            <a:extLst>
              <a:ext uri="{FF2B5EF4-FFF2-40B4-BE49-F238E27FC236}">
                <a16:creationId xmlns:a16="http://schemas.microsoft.com/office/drawing/2014/main" id="{1F42D302-45E1-4E00-8978-91C16ED3DD85}"/>
              </a:ext>
            </a:extLst>
          </p:cNvPr>
          <p:cNvPicPr>
            <a:picLocks noChangeAspect="1"/>
          </p:cNvPicPr>
          <p:nvPr/>
        </p:nvPicPr>
        <p:blipFill>
          <a:blip r:embed="rId88">
            <a:extLst>
              <a:ext uri="{96DAC541-7B7A-43D3-8B79-37D633B846F1}">
                <asvg:svgBlip xmlns:asvg="http://schemas.microsoft.com/office/drawing/2016/SVG/main" r:embed="rId89"/>
              </a:ext>
            </a:extLst>
          </a:blip>
          <a:stretch>
            <a:fillRect/>
          </a:stretch>
        </p:blipFill>
        <p:spPr>
          <a:xfrm>
            <a:off x="3448337" y="4876638"/>
            <a:ext cx="914400" cy="914400"/>
          </a:xfrm>
          <a:prstGeom prst="rect">
            <a:avLst/>
          </a:prstGeom>
        </p:spPr>
      </p:pic>
      <p:pic>
        <p:nvPicPr>
          <p:cNvPr id="238" name="Graphic 237" descr="Smoking">
            <a:extLst>
              <a:ext uri="{FF2B5EF4-FFF2-40B4-BE49-F238E27FC236}">
                <a16:creationId xmlns:a16="http://schemas.microsoft.com/office/drawing/2014/main" id="{02B738F6-C024-4FBB-84A7-2663488D17B5}"/>
              </a:ext>
            </a:extLst>
          </p:cNvPr>
          <p:cNvPicPr>
            <a:picLocks noChangeAspect="1"/>
          </p:cNvPicPr>
          <p:nvPr/>
        </p:nvPicPr>
        <p:blipFill>
          <a:blip r:embed="rId90">
            <a:extLst>
              <a:ext uri="{96DAC541-7B7A-43D3-8B79-37D633B846F1}">
                <asvg:svgBlip xmlns:asvg="http://schemas.microsoft.com/office/drawing/2016/SVG/main" r:embed="rId91"/>
              </a:ext>
            </a:extLst>
          </a:blip>
          <a:stretch>
            <a:fillRect/>
          </a:stretch>
        </p:blipFill>
        <p:spPr>
          <a:xfrm>
            <a:off x="2343212" y="5754938"/>
            <a:ext cx="914400" cy="914400"/>
          </a:xfrm>
          <a:prstGeom prst="rect">
            <a:avLst/>
          </a:prstGeom>
        </p:spPr>
      </p:pic>
      <p:pic>
        <p:nvPicPr>
          <p:cNvPr id="240" name="Graphic 239" descr="Heart with pulse">
            <a:extLst>
              <a:ext uri="{FF2B5EF4-FFF2-40B4-BE49-F238E27FC236}">
                <a16:creationId xmlns:a16="http://schemas.microsoft.com/office/drawing/2014/main" id="{3832585E-E47A-4EC1-9BD2-B0CDF81551B0}"/>
              </a:ext>
            </a:extLst>
          </p:cNvPr>
          <p:cNvPicPr>
            <a:picLocks noChangeAspect="1"/>
          </p:cNvPicPr>
          <p:nvPr/>
        </p:nvPicPr>
        <p:blipFill>
          <a:blip r:embed="rId92">
            <a:extLst>
              <a:ext uri="{96DAC541-7B7A-43D3-8B79-37D633B846F1}">
                <asvg:svgBlip xmlns:asvg="http://schemas.microsoft.com/office/drawing/2016/SVG/main" r:embed="rId93"/>
              </a:ext>
            </a:extLst>
          </a:blip>
          <a:stretch>
            <a:fillRect/>
          </a:stretch>
        </p:blipFill>
        <p:spPr>
          <a:xfrm>
            <a:off x="6299335" y="5297738"/>
            <a:ext cx="914400" cy="914400"/>
          </a:xfrm>
          <a:prstGeom prst="rect">
            <a:avLst/>
          </a:prstGeom>
        </p:spPr>
      </p:pic>
      <p:pic>
        <p:nvPicPr>
          <p:cNvPr id="242" name="Graphic 241" descr="Wheelchair Access">
            <a:extLst>
              <a:ext uri="{FF2B5EF4-FFF2-40B4-BE49-F238E27FC236}">
                <a16:creationId xmlns:a16="http://schemas.microsoft.com/office/drawing/2014/main" id="{3CD7BE3C-EE85-497A-99D3-5C7ABB827F16}"/>
              </a:ext>
            </a:extLst>
          </p:cNvPr>
          <p:cNvPicPr>
            <a:picLocks noChangeAspect="1"/>
          </p:cNvPicPr>
          <p:nvPr/>
        </p:nvPicPr>
        <p:blipFill>
          <a:blip r:embed="rId94">
            <a:extLst>
              <a:ext uri="{96DAC541-7B7A-43D3-8B79-37D633B846F1}">
                <asvg:svgBlip xmlns:asvg="http://schemas.microsoft.com/office/drawing/2016/SVG/main" r:embed="rId95"/>
              </a:ext>
            </a:extLst>
          </a:blip>
          <a:stretch>
            <a:fillRect/>
          </a:stretch>
        </p:blipFill>
        <p:spPr>
          <a:xfrm>
            <a:off x="4847846" y="5791061"/>
            <a:ext cx="914400" cy="914400"/>
          </a:xfrm>
          <a:prstGeom prst="rect">
            <a:avLst/>
          </a:prstGeom>
        </p:spPr>
      </p:pic>
      <p:grpSp>
        <p:nvGrpSpPr>
          <p:cNvPr id="246" name="Group 245">
            <a:extLst>
              <a:ext uri="{FF2B5EF4-FFF2-40B4-BE49-F238E27FC236}">
                <a16:creationId xmlns:a16="http://schemas.microsoft.com/office/drawing/2014/main" id="{0971BD1B-9A29-4B82-BB2A-2929993F91E1}"/>
              </a:ext>
            </a:extLst>
          </p:cNvPr>
          <p:cNvGrpSpPr/>
          <p:nvPr/>
        </p:nvGrpSpPr>
        <p:grpSpPr>
          <a:xfrm>
            <a:off x="4675605" y="2594238"/>
            <a:ext cx="914400" cy="1173266"/>
            <a:chOff x="4675605" y="2594238"/>
            <a:chExt cx="914400" cy="1173266"/>
          </a:xfrm>
        </p:grpSpPr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A4D162F0-0F75-4D8F-AB79-2BDE556E491F}"/>
                </a:ext>
              </a:extLst>
            </p:cNvPr>
            <p:cNvSpPr/>
            <p:nvPr/>
          </p:nvSpPr>
          <p:spPr>
            <a:xfrm>
              <a:off x="4817630" y="3428950"/>
              <a:ext cx="644728" cy="33855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6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omic Sans MS" panose="030F0702030302020204" pitchFamily="66" charset="0"/>
                </a:rPr>
                <a:t>Food</a:t>
              </a:r>
            </a:p>
          </p:txBody>
        </p:sp>
        <p:pic>
          <p:nvPicPr>
            <p:cNvPr id="244" name="Graphic 243" descr="Pasta">
              <a:extLst>
                <a:ext uri="{FF2B5EF4-FFF2-40B4-BE49-F238E27FC236}">
                  <a16:creationId xmlns:a16="http://schemas.microsoft.com/office/drawing/2014/main" id="{AC1F67FB-EE41-47CC-B78D-DB1F355CAFBF}"/>
                </a:ext>
              </a:extLst>
            </p:cNvPr>
            <p:cNvPicPr>
              <a:picLocks noChangeAspect="1"/>
            </p:cNvPicPr>
            <p:nvPr/>
          </p:nvPicPr>
          <p:blipFill>
            <a:blip r:embed="rId96">
              <a:extLst>
                <a:ext uri="{96DAC541-7B7A-43D3-8B79-37D633B846F1}">
                  <asvg:svgBlip xmlns:asvg="http://schemas.microsoft.com/office/drawing/2016/SVG/main" r:embed="rId97"/>
                </a:ext>
              </a:extLst>
            </a:blip>
            <a:stretch>
              <a:fillRect/>
            </a:stretch>
          </p:blipFill>
          <p:spPr>
            <a:xfrm>
              <a:off x="4675605" y="2594238"/>
              <a:ext cx="914400" cy="914400"/>
            </a:xfrm>
            <a:prstGeom prst="rect">
              <a:avLst/>
            </a:prstGeom>
          </p:spPr>
        </p:pic>
      </p:grpSp>
      <p:pic>
        <p:nvPicPr>
          <p:cNvPr id="245" name="Graphic 244" descr="Pasta">
            <a:extLst>
              <a:ext uri="{FF2B5EF4-FFF2-40B4-BE49-F238E27FC236}">
                <a16:creationId xmlns:a16="http://schemas.microsoft.com/office/drawing/2014/main" id="{0E04037B-EC03-4FF8-B901-14EE6CB4AEB0}"/>
              </a:ext>
            </a:extLst>
          </p:cNvPr>
          <p:cNvPicPr>
            <a:picLocks noChangeAspect="1"/>
          </p:cNvPicPr>
          <p:nvPr/>
        </p:nvPicPr>
        <p:blipFill>
          <a:blip r:embed="rId98">
            <a:extLst>
              <a:ext uri="{96DAC541-7B7A-43D3-8B79-37D633B846F1}">
                <asvg:svgBlip xmlns:asvg="http://schemas.microsoft.com/office/drawing/2016/SVG/main" r:embed="rId99"/>
              </a:ext>
            </a:extLst>
          </a:blip>
          <a:stretch>
            <a:fillRect/>
          </a:stretch>
        </p:blipFill>
        <p:spPr>
          <a:xfrm>
            <a:off x="4679176" y="259254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632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3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3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3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90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3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3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3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200"/>
                            </p:stCondLst>
                            <p:childTnLst>
                              <p:par>
                                <p:cTn id="2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3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3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3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3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3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3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800"/>
                            </p:stCondLst>
                            <p:childTnLst>
                              <p:par>
                                <p:cTn id="4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3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3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3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100"/>
                            </p:stCondLst>
                            <p:childTnLst>
                              <p:par>
                                <p:cTn id="4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3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3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3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400"/>
                            </p:stCondLst>
                            <p:childTnLst>
                              <p:par>
                                <p:cTn id="5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3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3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3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700"/>
                            </p:stCondLst>
                            <p:childTnLst>
                              <p:par>
                                <p:cTn id="5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3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3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3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000"/>
                            </p:stCondLst>
                            <p:childTnLst>
                              <p:par>
                                <p:cTn id="6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3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3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3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3300"/>
                            </p:stCondLst>
                            <p:childTnLst>
                              <p:par>
                                <p:cTn id="7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3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3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3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3600"/>
                            </p:stCondLst>
                            <p:childTnLst>
                              <p:par>
                                <p:cTn id="7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3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3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3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3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3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3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300"/>
                            </p:stCondLst>
                            <p:childTnLst>
                              <p:par>
                                <p:cTn id="9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3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3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3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600"/>
                            </p:stCondLst>
                            <p:childTnLst>
                              <p:par>
                                <p:cTn id="9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3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3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3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900"/>
                            </p:stCondLst>
                            <p:childTnLst>
                              <p:par>
                                <p:cTn id="10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3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3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3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1200"/>
                            </p:stCondLst>
                            <p:childTnLst>
                              <p:par>
                                <p:cTn id="10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0" dur="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3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1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3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3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3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1800"/>
                            </p:stCondLst>
                            <p:childTnLst>
                              <p:par>
                                <p:cTn id="12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3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3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3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2100"/>
                            </p:stCondLst>
                            <p:childTnLst>
                              <p:par>
                                <p:cTn id="12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8" dur="3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3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0" dur="3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2400"/>
                            </p:stCondLst>
                            <p:childTnLst>
                              <p:par>
                                <p:cTn id="13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4" dur="3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3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6" dur="3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2700"/>
                            </p:stCondLst>
                            <p:childTnLst>
                              <p:par>
                                <p:cTn id="13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0" dur="3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3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3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3000"/>
                            </p:stCondLst>
                            <p:childTnLst>
                              <p:par>
                                <p:cTn id="14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6" dur="300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300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8" dur="3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3" dur="15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15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15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6" dur="1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9" dur="15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15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15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2" dur="1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5" dur="15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6" dur="15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7" dur="15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8" dur="1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1" dur="15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15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3" dur="15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4" dur="1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7" dur="150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8" dur="150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150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0" dur="1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3" dur="15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4" dur="15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5" dur="15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6" dur="1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1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2" dur="15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15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4" dur="15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5" dur="1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8" dur="15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9" dur="15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15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1" dur="1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4" dur="15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5" dur="15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6" dur="15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7" dur="1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8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0" dur="15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1" dur="15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2" dur="15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3" dur="1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4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6" dur="15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7" dur="15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15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9" dur="1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0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2" dur="15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3" dur="15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4" dur="15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5" dur="1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8" dur="1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1" dur="15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4" dur="1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7" dur="1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0" dur="1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3" dur="1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6" dur="15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9" dur="1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2" dur="1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5" dur="15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8" dur="15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3203F8E-ABEB-4BBD-B0C0-79A6C69D2FDD}"/>
              </a:ext>
            </a:extLst>
          </p:cNvPr>
          <p:cNvGrpSpPr/>
          <p:nvPr/>
        </p:nvGrpSpPr>
        <p:grpSpPr>
          <a:xfrm>
            <a:off x="9611117" y="1568268"/>
            <a:ext cx="2359168" cy="2780855"/>
            <a:chOff x="9611117" y="1568268"/>
            <a:chExt cx="2359168" cy="2780855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70146783-84C3-442E-9289-B0BD252114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20644113">
              <a:off x="9611117" y="1568268"/>
              <a:ext cx="2359168" cy="2780855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116874A-0EB4-48C4-A153-E7171E1B50B2}"/>
                </a:ext>
              </a:extLst>
            </p:cNvPr>
            <p:cNvSpPr txBox="1"/>
            <p:nvPr/>
          </p:nvSpPr>
          <p:spPr>
            <a:xfrm rot="20644113">
              <a:off x="9950127" y="2040907"/>
              <a:ext cx="1238583" cy="14518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1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omic Sans MS" panose="030F0702030302020204" pitchFamily="66" charset="0"/>
                </a:rPr>
                <a:t>Looking for a good Italian nearby, </a:t>
              </a:r>
            </a:p>
            <a:p>
              <a:pPr algn="ctr">
                <a:lnSpc>
                  <a:spcPct val="150000"/>
                </a:lnSpc>
              </a:pPr>
              <a:r>
                <a:rPr lang="en-US" sz="1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omic Sans MS" panose="030F0702030302020204" pitchFamily="66" charset="0"/>
                </a:rPr>
                <a:t>to have some whiskey with my dogs…</a:t>
              </a:r>
              <a:endParaRPr lang="LID4096" sz="1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mic Sans MS" panose="030F0702030302020204" pitchFamily="66" charset="0"/>
              </a:endParaRPr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1EF9631E-6AA3-46C4-89A9-0B066CCCED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8797" y="990600"/>
            <a:ext cx="3377098" cy="584367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96734710-DB4F-41B3-BEE7-FADD54F418C9}"/>
              </a:ext>
            </a:extLst>
          </p:cNvPr>
          <p:cNvSpPr txBox="1"/>
          <p:nvPr/>
        </p:nvSpPr>
        <p:spPr>
          <a:xfrm>
            <a:off x="2698397" y="144239"/>
            <a:ext cx="6986582" cy="707886"/>
          </a:xfrm>
          <a:prstGeom prst="rect">
            <a:avLst/>
          </a:prstGeom>
          <a:solidFill>
            <a:srgbClr val="9F361D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Classification</a:t>
            </a:r>
            <a:endParaRPr lang="LID4096" sz="40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CEE8D9-2451-4AA3-85A4-F0EE5EC959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042" y="2452556"/>
            <a:ext cx="2966442" cy="158467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AD0DA22-FB5B-4B56-8301-A6D52880B09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8830" b="19561"/>
          <a:stretch/>
        </p:blipFill>
        <p:spPr>
          <a:xfrm>
            <a:off x="10446470" y="1218"/>
            <a:ext cx="1590675" cy="85090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95F1021-2039-4CE0-8A39-498771E89623}"/>
              </a:ext>
            </a:extLst>
          </p:cNvPr>
          <p:cNvSpPr txBox="1"/>
          <p:nvPr/>
        </p:nvSpPr>
        <p:spPr>
          <a:xfrm>
            <a:off x="2934675" y="1466933"/>
            <a:ext cx="7777258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Arial" panose="020B0604020202020204" pitchFamily="34" charset="0"/>
              </a:rPr>
              <a:t>Intents &amp;</a:t>
            </a:r>
            <a:r>
              <a:rPr lang="en-US" sz="1100" i="1" dirty="0">
                <a:latin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latin typeface="Calibri" panose="020F0502020204030204" pitchFamily="34" charset="0"/>
                <a:cs typeface="Arial" panose="020B0604020202020204" pitchFamily="34" charset="0"/>
              </a:rPr>
              <a:t>Entities: </a:t>
            </a:r>
            <a:r>
              <a:rPr lang="en-US" sz="2000" dirty="0">
                <a:solidFill>
                  <a:srgbClr val="7030A0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great</a:t>
            </a:r>
            <a:r>
              <a:rPr lang="en-US" sz="2000" dirty="0">
                <a:latin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US" sz="2000" dirty="0">
                <a:solidFill>
                  <a:srgbClr val="C89800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cheap</a:t>
            </a:r>
            <a:r>
              <a:rPr lang="en-US" sz="2000" dirty="0">
                <a:latin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US" sz="2000" dirty="0">
                <a:solidFill>
                  <a:srgbClr val="499BD3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Latin</a:t>
            </a:r>
            <a:r>
              <a:rPr lang="en-US" sz="2000" dirty="0">
                <a:latin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US" sz="2000" dirty="0">
                <a:solidFill>
                  <a:srgbClr val="FF00FF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not</a:t>
            </a:r>
            <a:r>
              <a:rPr lang="en-US" sz="2000" dirty="0">
                <a:latin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US" dirty="0">
                <a:solidFill>
                  <a:srgbClr val="339933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10:30</a:t>
            </a:r>
            <a:r>
              <a:rPr lang="en-US" sz="2000" dirty="0">
                <a:latin typeface="Calibri" panose="020F0502020204030204" pitchFamily="34" charset="0"/>
                <a:cs typeface="Arial" panose="020B0604020202020204" pitchFamily="34" charset="0"/>
              </a:rPr>
              <a:t> …</a:t>
            </a:r>
          </a:p>
          <a:p>
            <a:pPr marL="285750" indent="-285750">
              <a:lnSpc>
                <a:spcPct val="2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Arial" panose="020B0604020202020204" pitchFamily="34" charset="0"/>
              </a:rPr>
              <a:t>Multi level models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Arial" panose="020B0604020202020204" pitchFamily="34" charset="0"/>
              </a:rPr>
              <a:t>OneVsRest -&gt; MultiClass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Arial" panose="020B0604020202020204" pitchFamily="34" charset="0"/>
              </a:rPr>
              <a:t>Random words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E354812-6D58-48EB-9DCB-25DE27B64418}"/>
              </a:ext>
            </a:extLst>
          </p:cNvPr>
          <p:cNvGrpSpPr/>
          <p:nvPr/>
        </p:nvGrpSpPr>
        <p:grpSpPr>
          <a:xfrm>
            <a:off x="7824702" y="2184645"/>
            <a:ext cx="2027055" cy="2039230"/>
            <a:chOff x="2387600" y="4248727"/>
            <a:chExt cx="2027055" cy="2039230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356449DA-6A1F-43BC-867A-4F013AB62C6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387600" y="4248727"/>
              <a:ext cx="2027055" cy="2039230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7BAD0FC-A80D-4055-B047-457A003BB27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1507152">
              <a:off x="3265218" y="4399112"/>
              <a:ext cx="1130887" cy="881557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7C5E7A5D-CD0E-46A6-B7E9-DE5AC10D8F8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 rot="1847932">
              <a:off x="3487229" y="4596956"/>
              <a:ext cx="788497" cy="247436"/>
            </a:xfrm>
            <a:prstGeom prst="rect">
              <a:avLst/>
            </a:prstGeom>
          </p:spPr>
        </p:pic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1F851EDB-14DC-46F6-B32B-5E7FFE177C5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8830" b="19561"/>
          <a:stretch/>
        </p:blipFill>
        <p:spPr>
          <a:xfrm>
            <a:off x="10446470" y="1218"/>
            <a:ext cx="1590675" cy="85090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D659FCF-AE4A-44FC-8EBA-E35A5A60C65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79306" y="2591428"/>
            <a:ext cx="1824389" cy="139136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887E5A8-D0C6-4811-84AD-2DFCB7F40AA3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4276" t="16387" r="33136" b="24725"/>
          <a:stretch/>
        </p:blipFill>
        <p:spPr>
          <a:xfrm>
            <a:off x="9954606" y="1426384"/>
            <a:ext cx="1782501" cy="94233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85026EA-E4F8-4BE4-BCF2-C3BD403834C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344112" y="2008509"/>
            <a:ext cx="678293" cy="9528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112C9D2-162C-4084-AF4D-C3444748919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301856" y="2009907"/>
            <a:ext cx="678293" cy="9528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11C7D40A-CFC7-4111-9F84-14116B80FCF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993260" y="4427416"/>
            <a:ext cx="2616776" cy="2114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71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9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5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3" dur="10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5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8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Roof" descr="ROOF: &#10;Dazzling Mediterranean Roman style roof tiles">
            <a:extLst>
              <a:ext uri="{FF2B5EF4-FFF2-40B4-BE49-F238E27FC236}">
                <a16:creationId xmlns:a16="http://schemas.microsoft.com/office/drawing/2014/main" id="{AC5C0364-541E-443A-9C81-6435F16B3C4F}"/>
              </a:ext>
            </a:extLst>
          </p:cNvPr>
          <p:cNvSpPr txBox="1"/>
          <p:nvPr/>
        </p:nvSpPr>
        <p:spPr>
          <a:xfrm>
            <a:off x="8185406" y="612112"/>
            <a:ext cx="3583303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ROOF: </a:t>
            </a:r>
          </a:p>
          <a:p>
            <a:pPr algn="ctr"/>
            <a:r>
              <a:rPr lang="en-US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Dazzling Mediterranean Roman style roof tiles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487F6E-D5B0-4C50-A882-9CB553277547}"/>
              </a:ext>
            </a:extLst>
          </p:cNvPr>
          <p:cNvSpPr txBox="1"/>
          <p:nvPr/>
        </p:nvSpPr>
        <p:spPr>
          <a:xfrm>
            <a:off x="2980857" y="1328387"/>
            <a:ext cx="7777258" cy="38663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600"/>
              </a:spcAft>
            </a:pPr>
            <a:endParaRPr lang="en-US" b="1" dirty="0">
              <a:latin typeface="Calibri" panose="020F0502020204030204" pitchFamily="34" charset="0"/>
              <a:cs typeface="Arial" panose="020B0604020202020204" pitchFamily="34" charset="0"/>
            </a:endParaRPr>
          </a:p>
          <a:p>
            <a:pPr marL="800100" lvl="1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endParaRPr lang="en-US" dirty="0">
              <a:latin typeface="Calibri" panose="020F0502020204030204" pitchFamily="34" charset="0"/>
              <a:cs typeface="Arial" panose="020B0604020202020204" pitchFamily="34" charset="0"/>
            </a:endParaRPr>
          </a:p>
          <a:p>
            <a:pPr marL="800100" lvl="1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endParaRPr lang="en-US" dirty="0">
              <a:latin typeface="Calibri" panose="020F0502020204030204" pitchFamily="34" charset="0"/>
              <a:cs typeface="Arial" panose="020B0604020202020204" pitchFamily="34" charset="0"/>
            </a:endParaRPr>
          </a:p>
          <a:p>
            <a:pPr marL="800100" lvl="1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endParaRPr lang="en-US" dirty="0">
              <a:latin typeface="Calibri" panose="020F0502020204030204" pitchFamily="34" charset="0"/>
              <a:cs typeface="Arial" panose="020B0604020202020204" pitchFamily="34" charset="0"/>
            </a:endParaRPr>
          </a:p>
          <a:p>
            <a:pPr marL="800100" lvl="1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endParaRPr lang="en-US" dirty="0">
              <a:latin typeface="Calibri" panose="020F0502020204030204" pitchFamily="34" charset="0"/>
              <a:cs typeface="Arial" panose="020B0604020202020204" pitchFamily="34" charset="0"/>
            </a:endParaRPr>
          </a:p>
          <a:p>
            <a:pPr marL="800100" lvl="1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endParaRPr lang="en-US" dirty="0">
              <a:latin typeface="Calibri" panose="020F0502020204030204" pitchFamily="34" charset="0"/>
              <a:cs typeface="Arial" panose="020B0604020202020204" pitchFamily="34" charset="0"/>
            </a:endParaRPr>
          </a:p>
          <a:p>
            <a:pPr marL="800100" lvl="1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endParaRPr lang="en-US" dirty="0">
              <a:latin typeface="Calibri" panose="020F0502020204030204" pitchFamily="34" charset="0"/>
              <a:cs typeface="Arial" panose="020B0604020202020204" pitchFamily="34" charset="0"/>
            </a:endParaRPr>
          </a:p>
          <a:p>
            <a:pPr marL="800100" lvl="1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endParaRPr lang="en-US" dirty="0">
              <a:latin typeface="Calibri" panose="020F0502020204030204" pitchFamily="34" charset="0"/>
              <a:cs typeface="Arial" panose="020B0604020202020204" pitchFamily="34" charset="0"/>
            </a:endParaRPr>
          </a:p>
          <a:p>
            <a:pPr marL="800100" lvl="1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endParaRPr lang="en-US" dirty="0">
              <a:latin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600"/>
              </a:spcAft>
            </a:pPr>
            <a:endParaRPr lang="en-US" dirty="0">
              <a:latin typeface="Calibri" panose="020F050202020403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ct val="107000"/>
              </a:lnSpc>
              <a:spcAft>
                <a:spcPts val="600"/>
              </a:spcAft>
              <a:buFont typeface="Symbol" panose="05050102010706020507" pitchFamily="18" charset="2"/>
              <a:buChar char=""/>
            </a:pPr>
            <a:endParaRPr lang="en-US" dirty="0">
              <a:latin typeface="Calibri" panose="020F050202020403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07000"/>
              </a:lnSpc>
            </a:pPr>
            <a:endParaRPr lang="en-US" dirty="0"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CEE8D9-2451-4AA3-85A4-F0EE5EC959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042" y="2452556"/>
            <a:ext cx="2966442" cy="158467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7F0B40A-190E-431F-9957-82C5AEEB61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8397" y="1244828"/>
            <a:ext cx="7084418" cy="54689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70C7E61-90F2-4EB9-BAD4-41807625AB3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8830"/>
          <a:stretch/>
        </p:blipFill>
        <p:spPr>
          <a:xfrm>
            <a:off x="10446470" y="1218"/>
            <a:ext cx="1590675" cy="112106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AA4488F-41B5-4FFD-B2CD-4D24DBEED1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119588">
            <a:off x="8424756" y="3604667"/>
            <a:ext cx="875577" cy="164003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01EA2CD-11E0-4D32-9F81-8881C1DE6F6F}"/>
              </a:ext>
            </a:extLst>
          </p:cNvPr>
          <p:cNvSpPr txBox="1"/>
          <p:nvPr/>
        </p:nvSpPr>
        <p:spPr>
          <a:xfrm>
            <a:off x="2698397" y="144239"/>
            <a:ext cx="6986582" cy="707886"/>
          </a:xfrm>
          <a:prstGeom prst="rect">
            <a:avLst/>
          </a:prstGeom>
          <a:solidFill>
            <a:srgbClr val="9F361D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Multi-Intent Parsing</a:t>
            </a:r>
            <a:endParaRPr lang="LID4096" sz="40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1739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32" presetClass="emph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Rot by="120000">
                                      <p:cBhvr>
                                        <p:cTn id="11" dur="1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3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" dur="3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3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" dur="3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42" presetClass="path" presetSubtype="0" accel="5000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-2.5E-6 4.44444E-6 L 0.17878 0.21667 " pathEditMode="relative" rAng="0" ptsTypes="AA">
                                      <p:cBhvr>
                                        <p:cTn id="17" dur="4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945" y="10926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6" presetClass="emph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Scale>
                                      <p:cBhvr>
                                        <p:cTn id="19" dur="4000" fill="hold"/>
                                        <p:tgtEl>
                                          <p:spTgt spid="8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95D41D5-C8F8-434B-AC6A-5CD2C660F2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251" y="1328387"/>
            <a:ext cx="6237809" cy="434264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6D4FCDE-C2AA-4AAE-A5C3-1383651DB6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1178"/>
          <a:stretch/>
        </p:blipFill>
        <p:spPr>
          <a:xfrm>
            <a:off x="2698397" y="1039030"/>
            <a:ext cx="6955044" cy="5822827"/>
          </a:xfrm>
          <a:prstGeom prst="rect">
            <a:avLst/>
          </a:prstGeom>
          <a:ln w="15875">
            <a:solidFill>
              <a:srgbClr val="9F361D"/>
            </a:solidFill>
          </a:ln>
          <a:effectLst>
            <a:outerShdw blurRad="50800" dist="38100" dir="2700000" algn="tl" rotWithShape="0">
              <a:prstClr val="black">
                <a:alpha val="43000"/>
              </a:prst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D487F6E-D5B0-4C50-A882-9CB553277547}"/>
              </a:ext>
            </a:extLst>
          </p:cNvPr>
          <p:cNvSpPr txBox="1"/>
          <p:nvPr/>
        </p:nvSpPr>
        <p:spPr>
          <a:xfrm>
            <a:off x="2980857" y="1328387"/>
            <a:ext cx="7777258" cy="38663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600"/>
              </a:spcAft>
            </a:pPr>
            <a:endParaRPr lang="en-US" b="1" dirty="0">
              <a:latin typeface="Calibri" panose="020F0502020204030204" pitchFamily="34" charset="0"/>
              <a:cs typeface="Arial" panose="020B0604020202020204" pitchFamily="34" charset="0"/>
            </a:endParaRPr>
          </a:p>
          <a:p>
            <a:pPr marL="800100" lvl="1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endParaRPr lang="en-US" dirty="0">
              <a:latin typeface="Calibri" panose="020F0502020204030204" pitchFamily="34" charset="0"/>
              <a:cs typeface="Arial" panose="020B0604020202020204" pitchFamily="34" charset="0"/>
            </a:endParaRPr>
          </a:p>
          <a:p>
            <a:pPr marL="800100" lvl="1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endParaRPr lang="en-US" dirty="0">
              <a:latin typeface="Calibri" panose="020F0502020204030204" pitchFamily="34" charset="0"/>
              <a:cs typeface="Arial" panose="020B0604020202020204" pitchFamily="34" charset="0"/>
            </a:endParaRPr>
          </a:p>
          <a:p>
            <a:pPr marL="800100" lvl="1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endParaRPr lang="en-US" dirty="0">
              <a:latin typeface="Calibri" panose="020F0502020204030204" pitchFamily="34" charset="0"/>
              <a:cs typeface="Arial" panose="020B0604020202020204" pitchFamily="34" charset="0"/>
            </a:endParaRPr>
          </a:p>
          <a:p>
            <a:pPr marL="800100" lvl="1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endParaRPr lang="en-US" dirty="0">
              <a:latin typeface="Calibri" panose="020F0502020204030204" pitchFamily="34" charset="0"/>
              <a:cs typeface="Arial" panose="020B0604020202020204" pitchFamily="34" charset="0"/>
            </a:endParaRPr>
          </a:p>
          <a:p>
            <a:pPr marL="800100" lvl="1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endParaRPr lang="en-US" dirty="0">
              <a:latin typeface="Calibri" panose="020F0502020204030204" pitchFamily="34" charset="0"/>
              <a:cs typeface="Arial" panose="020B0604020202020204" pitchFamily="34" charset="0"/>
            </a:endParaRPr>
          </a:p>
          <a:p>
            <a:pPr marL="800100" lvl="1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endParaRPr lang="en-US" dirty="0">
              <a:latin typeface="Calibri" panose="020F0502020204030204" pitchFamily="34" charset="0"/>
              <a:cs typeface="Arial" panose="020B0604020202020204" pitchFamily="34" charset="0"/>
            </a:endParaRPr>
          </a:p>
          <a:p>
            <a:pPr marL="800100" lvl="1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endParaRPr lang="en-US" dirty="0">
              <a:latin typeface="Calibri" panose="020F0502020204030204" pitchFamily="34" charset="0"/>
              <a:cs typeface="Arial" panose="020B0604020202020204" pitchFamily="34" charset="0"/>
            </a:endParaRPr>
          </a:p>
          <a:p>
            <a:pPr marL="800100" lvl="1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endParaRPr lang="en-US" dirty="0">
              <a:latin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600"/>
              </a:spcAft>
            </a:pPr>
            <a:endParaRPr lang="en-US" dirty="0">
              <a:latin typeface="Calibri" panose="020F050202020403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ct val="107000"/>
              </a:lnSpc>
              <a:spcAft>
                <a:spcPts val="600"/>
              </a:spcAft>
              <a:buFont typeface="Symbol" panose="05050102010706020507" pitchFamily="18" charset="2"/>
              <a:buChar char=""/>
            </a:pPr>
            <a:endParaRPr lang="en-US" dirty="0">
              <a:latin typeface="Calibri" panose="020F0502020204030204" pitchFamily="34" charset="0"/>
              <a:cs typeface="Arial" panose="020B0604020202020204" pitchFamily="34" charset="0"/>
            </a:endParaRPr>
          </a:p>
          <a:p>
            <a:pPr marL="800100" lvl="1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endParaRPr lang="en-US" dirty="0"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6734710-DB4F-41B3-BEE7-FADD54F418C9}"/>
              </a:ext>
            </a:extLst>
          </p:cNvPr>
          <p:cNvSpPr txBox="1"/>
          <p:nvPr/>
        </p:nvSpPr>
        <p:spPr>
          <a:xfrm>
            <a:off x="2698397" y="144239"/>
            <a:ext cx="6986582" cy="707886"/>
          </a:xfrm>
          <a:prstGeom prst="rect">
            <a:avLst/>
          </a:prstGeom>
          <a:solidFill>
            <a:srgbClr val="9F361D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From Utterances to Slots</a:t>
            </a:r>
            <a:endParaRPr lang="LID4096" sz="40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CEE8D9-2451-4AA3-85A4-F0EE5EC959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042" y="2452556"/>
            <a:ext cx="2966442" cy="158467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981C576-1489-49E2-96D7-924717C6936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8830"/>
          <a:stretch/>
        </p:blipFill>
        <p:spPr>
          <a:xfrm>
            <a:off x="10446470" y="1218"/>
            <a:ext cx="1590675" cy="112106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E1B3D61-0FF4-48CB-B55D-2E8E5DBB65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29340" y="5828044"/>
            <a:ext cx="419735" cy="78620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CB87BCD-4D3D-4659-B0D6-4B065BEA111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3689" r="4854"/>
          <a:stretch/>
        </p:blipFill>
        <p:spPr>
          <a:xfrm>
            <a:off x="6586552" y="1328387"/>
            <a:ext cx="2590116" cy="459175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E639AF4-2439-41AF-A56D-7D2B46AC911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0196510">
            <a:off x="2927032" y="3319854"/>
            <a:ext cx="940777" cy="940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709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3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3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3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3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1.25E-6 -4.44444E-6 L -0.08867 -0.42754 " pathEditMode="relative" rAng="0" ptsTypes="AA">
                                      <p:cBhvr>
                                        <p:cTn id="12" dur="4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40" y="-21389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6" presetClass="emph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Scale>
                                      <p:cBhvr>
                                        <p:cTn id="14" dur="4000" fill="hold"/>
                                        <p:tgtEl>
                                          <p:spTgt spid="1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6" presetClass="emph" presetSubtype="0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animScale>
                                      <p:cBhvr>
                                        <p:cTn id="16" dur="2000" fill="hold"/>
                                        <p:tgtEl>
                                          <p:spTgt spid="1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7" dur="1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9" dur="1500" fill="hold"/>
                                        <p:tgtEl>
                                          <p:spTgt spid="12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79 -0.00995 L -0.04726 0.12894 " pathEditMode="relative" rAng="0" ptsTypes="AA">
                                      <p:cBhvr>
                                        <p:cTn id="41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09" y="6944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Roof" descr="ROOF: &#10;Dazzling Mediterranean Roman style roof tiles">
            <a:extLst>
              <a:ext uri="{FF2B5EF4-FFF2-40B4-BE49-F238E27FC236}">
                <a16:creationId xmlns:a16="http://schemas.microsoft.com/office/drawing/2014/main" id="{AC5C0364-541E-443A-9C81-6435F16B3C4F}"/>
              </a:ext>
            </a:extLst>
          </p:cNvPr>
          <p:cNvSpPr txBox="1"/>
          <p:nvPr/>
        </p:nvSpPr>
        <p:spPr>
          <a:xfrm>
            <a:off x="8185406" y="612112"/>
            <a:ext cx="3583303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ROOF: </a:t>
            </a:r>
          </a:p>
          <a:p>
            <a:pPr algn="ctr"/>
            <a:r>
              <a:rPr lang="en-US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Dazzling Mediterranean Roman style roof tiles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487F6E-D5B0-4C50-A882-9CB553277547}"/>
              </a:ext>
            </a:extLst>
          </p:cNvPr>
          <p:cNvSpPr txBox="1"/>
          <p:nvPr/>
        </p:nvSpPr>
        <p:spPr>
          <a:xfrm>
            <a:off x="2980857" y="1328387"/>
            <a:ext cx="7777258" cy="38663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600"/>
              </a:spcAft>
            </a:pPr>
            <a:endParaRPr lang="en-US" b="1" dirty="0">
              <a:latin typeface="Calibri" panose="020F0502020204030204" pitchFamily="34" charset="0"/>
              <a:cs typeface="Arial" panose="020B0604020202020204" pitchFamily="34" charset="0"/>
            </a:endParaRPr>
          </a:p>
          <a:p>
            <a:pPr marL="800100" lvl="1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endParaRPr lang="en-US" dirty="0">
              <a:latin typeface="Calibri" panose="020F0502020204030204" pitchFamily="34" charset="0"/>
              <a:cs typeface="Arial" panose="020B0604020202020204" pitchFamily="34" charset="0"/>
            </a:endParaRPr>
          </a:p>
          <a:p>
            <a:pPr marL="800100" lvl="1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endParaRPr lang="en-US" dirty="0">
              <a:latin typeface="Calibri" panose="020F0502020204030204" pitchFamily="34" charset="0"/>
              <a:cs typeface="Arial" panose="020B0604020202020204" pitchFamily="34" charset="0"/>
            </a:endParaRPr>
          </a:p>
          <a:p>
            <a:pPr marL="800100" lvl="1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endParaRPr lang="en-US" dirty="0">
              <a:latin typeface="Calibri" panose="020F0502020204030204" pitchFamily="34" charset="0"/>
              <a:cs typeface="Arial" panose="020B0604020202020204" pitchFamily="34" charset="0"/>
            </a:endParaRPr>
          </a:p>
          <a:p>
            <a:pPr marL="800100" lvl="1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endParaRPr lang="en-US" dirty="0">
              <a:latin typeface="Calibri" panose="020F0502020204030204" pitchFamily="34" charset="0"/>
              <a:cs typeface="Arial" panose="020B0604020202020204" pitchFamily="34" charset="0"/>
            </a:endParaRPr>
          </a:p>
          <a:p>
            <a:pPr marL="800100" lvl="1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endParaRPr lang="en-US" dirty="0">
              <a:latin typeface="Calibri" panose="020F0502020204030204" pitchFamily="34" charset="0"/>
              <a:cs typeface="Arial" panose="020B0604020202020204" pitchFamily="34" charset="0"/>
            </a:endParaRPr>
          </a:p>
          <a:p>
            <a:pPr marL="800100" lvl="1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endParaRPr lang="en-US" dirty="0">
              <a:latin typeface="Calibri" panose="020F0502020204030204" pitchFamily="34" charset="0"/>
              <a:cs typeface="Arial" panose="020B0604020202020204" pitchFamily="34" charset="0"/>
            </a:endParaRPr>
          </a:p>
          <a:p>
            <a:pPr marL="800100" lvl="1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endParaRPr lang="en-US" dirty="0">
              <a:latin typeface="Calibri" panose="020F0502020204030204" pitchFamily="34" charset="0"/>
              <a:cs typeface="Arial" panose="020B0604020202020204" pitchFamily="34" charset="0"/>
            </a:endParaRPr>
          </a:p>
          <a:p>
            <a:pPr marL="800100" lvl="1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endParaRPr lang="en-US" dirty="0">
              <a:latin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600"/>
              </a:spcAft>
            </a:pPr>
            <a:endParaRPr lang="en-US" dirty="0">
              <a:latin typeface="Calibri" panose="020F050202020403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ct val="107000"/>
              </a:lnSpc>
              <a:spcAft>
                <a:spcPts val="600"/>
              </a:spcAft>
              <a:buFont typeface="Symbol" panose="05050102010706020507" pitchFamily="18" charset="2"/>
              <a:buChar char=""/>
            </a:pPr>
            <a:endParaRPr lang="en-US" dirty="0">
              <a:latin typeface="Calibri" panose="020F0502020204030204" pitchFamily="34" charset="0"/>
              <a:cs typeface="Arial" panose="020B0604020202020204" pitchFamily="34" charset="0"/>
            </a:endParaRPr>
          </a:p>
          <a:p>
            <a:pPr marL="800100" lvl="1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endParaRPr lang="en-US" dirty="0"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6734710-DB4F-41B3-BEE7-FADD54F418C9}"/>
              </a:ext>
            </a:extLst>
          </p:cNvPr>
          <p:cNvSpPr txBox="1"/>
          <p:nvPr/>
        </p:nvSpPr>
        <p:spPr>
          <a:xfrm>
            <a:off x="2698397" y="144239"/>
            <a:ext cx="6986582" cy="707886"/>
          </a:xfrm>
          <a:prstGeom prst="rect">
            <a:avLst/>
          </a:prstGeom>
          <a:solidFill>
            <a:srgbClr val="9F361D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Goodness of good…</a:t>
            </a:r>
            <a:endParaRPr lang="LID4096" sz="40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CEE8D9-2451-4AA3-85A4-F0EE5EC959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042" y="2452556"/>
            <a:ext cx="2966442" cy="158467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F3E8572-6830-4F8F-9172-F5A57A6FA7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8397" y="1198445"/>
            <a:ext cx="6972300" cy="54006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58D830B-A0B3-43E6-905A-C0203693E9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88290" y="95822"/>
            <a:ext cx="1748855" cy="1748855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2D15EE2-0CA7-4D03-BC61-546A6021B970}"/>
              </a:ext>
            </a:extLst>
          </p:cNvPr>
          <p:cNvCxnSpPr>
            <a:cxnSpLocks/>
          </p:cNvCxnSpPr>
          <p:nvPr/>
        </p:nvCxnSpPr>
        <p:spPr>
          <a:xfrm flipV="1">
            <a:off x="5295612" y="1439706"/>
            <a:ext cx="0" cy="196850"/>
          </a:xfrm>
          <a:prstGeom prst="straightConnector1">
            <a:avLst/>
          </a:prstGeom>
          <a:ln w="476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F519904-0F24-4BF7-80D1-6615D1FF01BC}"/>
              </a:ext>
            </a:extLst>
          </p:cNvPr>
          <p:cNvCxnSpPr>
            <a:cxnSpLocks/>
          </p:cNvCxnSpPr>
          <p:nvPr/>
        </p:nvCxnSpPr>
        <p:spPr>
          <a:xfrm flipV="1">
            <a:off x="6343362" y="1439706"/>
            <a:ext cx="0" cy="196850"/>
          </a:xfrm>
          <a:prstGeom prst="straightConnector1">
            <a:avLst/>
          </a:prstGeom>
          <a:ln w="476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D7AD85B-587F-468F-9B75-5B0A73D82FA8}"/>
              </a:ext>
            </a:extLst>
          </p:cNvPr>
          <p:cNvCxnSpPr>
            <a:cxnSpLocks/>
          </p:cNvCxnSpPr>
          <p:nvPr/>
        </p:nvCxnSpPr>
        <p:spPr>
          <a:xfrm flipH="1">
            <a:off x="5247987" y="3401856"/>
            <a:ext cx="266988" cy="0"/>
          </a:xfrm>
          <a:prstGeom prst="straightConnector1">
            <a:avLst/>
          </a:prstGeom>
          <a:ln w="476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03FCF21-C483-458C-BC75-C31873FDCC74}"/>
              </a:ext>
            </a:extLst>
          </p:cNvPr>
          <p:cNvCxnSpPr>
            <a:cxnSpLocks/>
          </p:cNvCxnSpPr>
          <p:nvPr/>
        </p:nvCxnSpPr>
        <p:spPr>
          <a:xfrm flipH="1">
            <a:off x="5247987" y="2620806"/>
            <a:ext cx="266988" cy="0"/>
          </a:xfrm>
          <a:prstGeom prst="straightConnector1">
            <a:avLst/>
          </a:prstGeom>
          <a:ln w="476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" descr="Season 6 Eating GIF by Friends">
            <a:extLst>
              <a:ext uri="{FF2B5EF4-FFF2-40B4-BE49-F238E27FC236}">
                <a16:creationId xmlns:a16="http://schemas.microsoft.com/office/drawing/2014/main" id="{01CE97DE-323B-4ECF-9FFF-E61B8610C71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3000" y="2231299"/>
            <a:ext cx="2523744" cy="2103120"/>
          </a:xfrm>
          <a:prstGeom prst="rect">
            <a:avLst/>
          </a:prstGeom>
          <a:noFill/>
          <a:ln w="25400">
            <a:solidFill>
              <a:srgbClr val="9F361D"/>
            </a:solidFill>
          </a:ln>
          <a:effectLst>
            <a:outerShdw blurRad="50800" dist="1016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149E6DD-6566-4F42-9759-4B19A4AA32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691754">
            <a:off x="6468485" y="2528207"/>
            <a:ext cx="3152775" cy="180022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AC04EAE9-86A9-4B4D-92F8-F867B172286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9133" t="36903" r="9033" b="35012"/>
          <a:stretch/>
        </p:blipFill>
        <p:spPr>
          <a:xfrm rot="663281">
            <a:off x="7217018" y="3259354"/>
            <a:ext cx="835071" cy="202977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D48380FE-1E9C-407A-AB96-CC119012D51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9133" t="36903" r="9033" b="35012"/>
          <a:stretch/>
        </p:blipFill>
        <p:spPr>
          <a:xfrm rot="663281">
            <a:off x="7068476" y="3967338"/>
            <a:ext cx="835071" cy="202977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A14F5160-31A3-44EF-9C87-3BAE25CDCA6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67278"/>
          <a:stretch/>
        </p:blipFill>
        <p:spPr>
          <a:xfrm>
            <a:off x="3975535" y="5634525"/>
            <a:ext cx="1180938" cy="34632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4522F9AA-9FB8-4655-9FEF-A7D6B0D28E7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67278"/>
          <a:stretch/>
        </p:blipFill>
        <p:spPr>
          <a:xfrm>
            <a:off x="3977463" y="5925823"/>
            <a:ext cx="1180938" cy="34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83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0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6" dur="1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9" dur="1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D487F6E-D5B0-4C50-A882-9CB553277547}"/>
              </a:ext>
            </a:extLst>
          </p:cNvPr>
          <p:cNvSpPr txBox="1"/>
          <p:nvPr/>
        </p:nvSpPr>
        <p:spPr>
          <a:xfrm>
            <a:off x="2980857" y="1328387"/>
            <a:ext cx="7777258" cy="38663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600"/>
              </a:spcAft>
            </a:pPr>
            <a:endParaRPr lang="en-US" b="1" dirty="0">
              <a:latin typeface="Calibri" panose="020F0502020204030204" pitchFamily="34" charset="0"/>
              <a:cs typeface="Arial" panose="020B0604020202020204" pitchFamily="34" charset="0"/>
            </a:endParaRPr>
          </a:p>
          <a:p>
            <a:pPr marL="800100" lvl="1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endParaRPr lang="en-US" dirty="0">
              <a:latin typeface="Calibri" panose="020F0502020204030204" pitchFamily="34" charset="0"/>
              <a:cs typeface="Arial" panose="020B0604020202020204" pitchFamily="34" charset="0"/>
            </a:endParaRPr>
          </a:p>
          <a:p>
            <a:pPr marL="800100" lvl="1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endParaRPr lang="en-US" dirty="0">
              <a:latin typeface="Calibri" panose="020F0502020204030204" pitchFamily="34" charset="0"/>
              <a:cs typeface="Arial" panose="020B0604020202020204" pitchFamily="34" charset="0"/>
            </a:endParaRPr>
          </a:p>
          <a:p>
            <a:pPr marL="800100" lvl="1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endParaRPr lang="en-US" dirty="0">
              <a:latin typeface="Calibri" panose="020F0502020204030204" pitchFamily="34" charset="0"/>
              <a:cs typeface="Arial" panose="020B0604020202020204" pitchFamily="34" charset="0"/>
            </a:endParaRPr>
          </a:p>
          <a:p>
            <a:pPr marL="800100" lvl="1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endParaRPr lang="en-US" dirty="0">
              <a:latin typeface="Calibri" panose="020F0502020204030204" pitchFamily="34" charset="0"/>
              <a:cs typeface="Arial" panose="020B0604020202020204" pitchFamily="34" charset="0"/>
            </a:endParaRPr>
          </a:p>
          <a:p>
            <a:pPr marL="800100" lvl="1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endParaRPr lang="en-US" dirty="0">
              <a:latin typeface="Calibri" panose="020F0502020204030204" pitchFamily="34" charset="0"/>
              <a:cs typeface="Arial" panose="020B0604020202020204" pitchFamily="34" charset="0"/>
            </a:endParaRPr>
          </a:p>
          <a:p>
            <a:pPr marL="800100" lvl="1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endParaRPr lang="en-US" dirty="0">
              <a:latin typeface="Calibri" panose="020F0502020204030204" pitchFamily="34" charset="0"/>
              <a:cs typeface="Arial" panose="020B0604020202020204" pitchFamily="34" charset="0"/>
            </a:endParaRPr>
          </a:p>
          <a:p>
            <a:pPr marL="800100" lvl="1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endParaRPr lang="en-US" dirty="0">
              <a:latin typeface="Calibri" panose="020F0502020204030204" pitchFamily="34" charset="0"/>
              <a:cs typeface="Arial" panose="020B0604020202020204" pitchFamily="34" charset="0"/>
            </a:endParaRPr>
          </a:p>
          <a:p>
            <a:pPr marL="800100" lvl="1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endParaRPr lang="en-US" dirty="0">
              <a:latin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600"/>
              </a:spcAft>
            </a:pPr>
            <a:endParaRPr lang="en-US" dirty="0">
              <a:latin typeface="Calibri" panose="020F050202020403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ct val="107000"/>
              </a:lnSpc>
              <a:spcAft>
                <a:spcPts val="600"/>
              </a:spcAft>
              <a:buFont typeface="Symbol" panose="05050102010706020507" pitchFamily="18" charset="2"/>
              <a:buChar char=""/>
            </a:pPr>
            <a:endParaRPr lang="en-US" dirty="0">
              <a:latin typeface="Calibri" panose="020F0502020204030204" pitchFamily="34" charset="0"/>
              <a:cs typeface="Arial" panose="020B0604020202020204" pitchFamily="34" charset="0"/>
            </a:endParaRPr>
          </a:p>
          <a:p>
            <a:pPr marL="800100" lvl="1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endParaRPr lang="en-US" dirty="0"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6734710-DB4F-41B3-BEE7-FADD54F418C9}"/>
              </a:ext>
            </a:extLst>
          </p:cNvPr>
          <p:cNvSpPr txBox="1"/>
          <p:nvPr/>
        </p:nvSpPr>
        <p:spPr>
          <a:xfrm>
            <a:off x="2698397" y="144239"/>
            <a:ext cx="6986582" cy="707886"/>
          </a:xfrm>
          <a:prstGeom prst="rect">
            <a:avLst/>
          </a:prstGeom>
          <a:solidFill>
            <a:srgbClr val="9F361D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Importance</a:t>
            </a:r>
            <a:endParaRPr lang="LID4096" sz="40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CEE8D9-2451-4AA3-85A4-F0EE5EC959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042" y="2452556"/>
            <a:ext cx="2966442" cy="158467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F3E8572-6830-4F8F-9172-F5A57A6FA7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8397" y="1198445"/>
            <a:ext cx="6972300" cy="5400675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4DD0CE3-38F3-4736-9A03-0F4C3C9F9D9A}"/>
              </a:ext>
            </a:extLst>
          </p:cNvPr>
          <p:cNvCxnSpPr>
            <a:cxnSpLocks/>
          </p:cNvCxnSpPr>
          <p:nvPr/>
        </p:nvCxnSpPr>
        <p:spPr>
          <a:xfrm>
            <a:off x="6610525" y="6097678"/>
            <a:ext cx="327170" cy="200025"/>
          </a:xfrm>
          <a:prstGeom prst="straightConnector1">
            <a:avLst/>
          </a:prstGeom>
          <a:ln w="476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1470DDAC-5975-438D-9CFF-6D6DF871A8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3310" y="1946475"/>
            <a:ext cx="2889847" cy="209076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76A8A2C-54B5-4916-ACDF-01258F838DD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8830"/>
          <a:stretch/>
        </p:blipFill>
        <p:spPr>
          <a:xfrm>
            <a:off x="10446470" y="1218"/>
            <a:ext cx="1590675" cy="1121066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73AA274-0076-4B8D-9965-9A7938267862}"/>
              </a:ext>
            </a:extLst>
          </p:cNvPr>
          <p:cNvCxnSpPr>
            <a:cxnSpLocks/>
          </p:cNvCxnSpPr>
          <p:nvPr/>
        </p:nvCxnSpPr>
        <p:spPr>
          <a:xfrm flipH="1">
            <a:off x="5334000" y="4183153"/>
            <a:ext cx="276400" cy="0"/>
          </a:xfrm>
          <a:prstGeom prst="straightConnector1">
            <a:avLst/>
          </a:prstGeom>
          <a:ln w="476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467FBBB-B096-4EF3-8663-52110F1C1BB8}"/>
              </a:ext>
            </a:extLst>
          </p:cNvPr>
          <p:cNvCxnSpPr>
            <a:cxnSpLocks/>
          </p:cNvCxnSpPr>
          <p:nvPr/>
        </p:nvCxnSpPr>
        <p:spPr>
          <a:xfrm flipH="1">
            <a:off x="5343525" y="4468903"/>
            <a:ext cx="276400" cy="0"/>
          </a:xfrm>
          <a:prstGeom prst="straightConnector1">
            <a:avLst/>
          </a:prstGeom>
          <a:ln w="476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2" descr="I Dont Season 8 GIF by Friends">
            <a:extLst>
              <a:ext uri="{FF2B5EF4-FFF2-40B4-BE49-F238E27FC236}">
                <a16:creationId xmlns:a16="http://schemas.microsoft.com/office/drawing/2014/main" id="{FFD657C1-EA0D-4887-B4BC-25A72E0F11EB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1859" y="1993358"/>
            <a:ext cx="2103120" cy="1752600"/>
          </a:xfrm>
          <a:prstGeom prst="rect">
            <a:avLst/>
          </a:prstGeom>
          <a:noFill/>
          <a:ln w="25400">
            <a:solidFill>
              <a:srgbClr val="C07B6A"/>
            </a:solidFill>
          </a:ln>
          <a:effectLst>
            <a:outerShdw blurRad="50800" dist="1016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1082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" dur="2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96734710-DB4F-41B3-BEE7-FADD54F418C9}"/>
              </a:ext>
            </a:extLst>
          </p:cNvPr>
          <p:cNvSpPr txBox="1"/>
          <p:nvPr/>
        </p:nvSpPr>
        <p:spPr>
          <a:xfrm>
            <a:off x="1708727" y="144239"/>
            <a:ext cx="8922328" cy="707886"/>
          </a:xfrm>
          <a:prstGeom prst="rect">
            <a:avLst/>
          </a:prstGeom>
          <a:solidFill>
            <a:srgbClr val="9F361D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Negative statements</a:t>
            </a:r>
            <a:endParaRPr lang="LID4096" sz="40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CEE8D9-2451-4AA3-85A4-F0EE5EC959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042" y="2452556"/>
            <a:ext cx="2966442" cy="158467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371BFD4-E543-4CD4-AF5D-4B6A7057F3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8339" y="3929138"/>
            <a:ext cx="5676854" cy="1263904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8F0986C-A8CD-495E-86BF-BD498DD04DD9}"/>
              </a:ext>
            </a:extLst>
          </p:cNvPr>
          <p:cNvCxnSpPr/>
          <p:nvPr/>
        </p:nvCxnSpPr>
        <p:spPr>
          <a:xfrm flipV="1">
            <a:off x="6079935" y="5126656"/>
            <a:ext cx="327170" cy="198320"/>
          </a:xfrm>
          <a:prstGeom prst="straightConnector1">
            <a:avLst/>
          </a:prstGeom>
          <a:ln w="476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9377CC3C-2077-4BB6-9851-0AA2078050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3470" y="1350421"/>
            <a:ext cx="5133975" cy="1704975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728BFD8-5F74-4D1A-A1E3-432AFBC06651}"/>
              </a:ext>
            </a:extLst>
          </p:cNvPr>
          <p:cNvCxnSpPr/>
          <p:nvPr/>
        </p:nvCxnSpPr>
        <p:spPr>
          <a:xfrm flipV="1">
            <a:off x="5767635" y="2981578"/>
            <a:ext cx="327170" cy="198320"/>
          </a:xfrm>
          <a:prstGeom prst="straightConnector1">
            <a:avLst/>
          </a:prstGeom>
          <a:ln w="476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71AD9B68-C1DC-4DCE-8905-B9946D3B751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8830"/>
          <a:stretch/>
        </p:blipFill>
        <p:spPr>
          <a:xfrm>
            <a:off x="10446470" y="1218"/>
            <a:ext cx="1590675" cy="1121066"/>
          </a:xfrm>
          <a:prstGeom prst="rect">
            <a:avLst/>
          </a:prstGeom>
        </p:spPr>
      </p:pic>
      <p:pic>
        <p:nvPicPr>
          <p:cNvPr id="1030" name="Picture 6" descr="episode 15 no GIF">
            <a:extLst>
              <a:ext uri="{FF2B5EF4-FFF2-40B4-BE49-F238E27FC236}">
                <a16:creationId xmlns:a16="http://schemas.microsoft.com/office/drawing/2014/main" id="{2A9C6170-C827-458E-BE34-0656AE5546C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4945" y="1427298"/>
            <a:ext cx="2103120" cy="1752600"/>
          </a:xfrm>
          <a:prstGeom prst="rect">
            <a:avLst/>
          </a:prstGeom>
          <a:noFill/>
          <a:ln w="25400">
            <a:solidFill>
              <a:srgbClr val="E6E6E6"/>
            </a:solidFill>
          </a:ln>
          <a:effectLst>
            <a:outerShdw blurRad="50800" dist="1016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3256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E72E23C-A0BE-4FC9-B699-87ACF394AA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811" t="7164" r="31887" b="50075"/>
          <a:stretch/>
        </p:blipFill>
        <p:spPr>
          <a:xfrm>
            <a:off x="9977057" y="1472877"/>
            <a:ext cx="1876323" cy="1949391"/>
          </a:xfrm>
          <a:prstGeom prst="rect">
            <a:avLst/>
          </a:prstGeom>
          <a:ln w="25400">
            <a:solidFill>
              <a:srgbClr val="9F361D"/>
            </a:solidFill>
          </a:ln>
          <a:effectLst>
            <a:outerShdw blurRad="50800" dist="1016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TextBox Roof" descr="ROOF: &#10;Dazzling Mediterranean Roman style roof tiles">
            <a:extLst>
              <a:ext uri="{FF2B5EF4-FFF2-40B4-BE49-F238E27FC236}">
                <a16:creationId xmlns:a16="http://schemas.microsoft.com/office/drawing/2014/main" id="{AC5C0364-541E-443A-9C81-6435F16B3C4F}"/>
              </a:ext>
            </a:extLst>
          </p:cNvPr>
          <p:cNvSpPr txBox="1"/>
          <p:nvPr/>
        </p:nvSpPr>
        <p:spPr>
          <a:xfrm>
            <a:off x="8185406" y="612112"/>
            <a:ext cx="3583303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ROOF: </a:t>
            </a:r>
          </a:p>
          <a:p>
            <a:pPr algn="ctr"/>
            <a:r>
              <a:rPr lang="en-US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Dazzling Mediterranean Roman style roof tiles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487F6E-D5B0-4C50-A882-9CB553277547}"/>
              </a:ext>
            </a:extLst>
          </p:cNvPr>
          <p:cNvSpPr txBox="1"/>
          <p:nvPr/>
        </p:nvSpPr>
        <p:spPr>
          <a:xfrm>
            <a:off x="3453484" y="1241288"/>
            <a:ext cx="7777258" cy="38663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600"/>
              </a:spcAft>
            </a:pPr>
            <a:endParaRPr lang="en-US" b="1" dirty="0">
              <a:latin typeface="Calibri" panose="020F0502020204030204" pitchFamily="34" charset="0"/>
              <a:cs typeface="Arial" panose="020B0604020202020204" pitchFamily="34" charset="0"/>
            </a:endParaRPr>
          </a:p>
          <a:p>
            <a:pPr marL="800100" lvl="1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endParaRPr lang="en-US" dirty="0">
              <a:latin typeface="Calibri" panose="020F0502020204030204" pitchFamily="34" charset="0"/>
              <a:cs typeface="Arial" panose="020B0604020202020204" pitchFamily="34" charset="0"/>
            </a:endParaRPr>
          </a:p>
          <a:p>
            <a:pPr marL="800100" lvl="1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endParaRPr lang="en-US" dirty="0">
              <a:latin typeface="Calibri" panose="020F0502020204030204" pitchFamily="34" charset="0"/>
              <a:cs typeface="Arial" panose="020B0604020202020204" pitchFamily="34" charset="0"/>
            </a:endParaRPr>
          </a:p>
          <a:p>
            <a:pPr marL="800100" lvl="1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endParaRPr lang="en-US" dirty="0">
              <a:latin typeface="Calibri" panose="020F0502020204030204" pitchFamily="34" charset="0"/>
              <a:cs typeface="Arial" panose="020B0604020202020204" pitchFamily="34" charset="0"/>
            </a:endParaRPr>
          </a:p>
          <a:p>
            <a:pPr marL="800100" lvl="1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endParaRPr lang="en-US" dirty="0">
              <a:latin typeface="Calibri" panose="020F0502020204030204" pitchFamily="34" charset="0"/>
              <a:cs typeface="Arial" panose="020B0604020202020204" pitchFamily="34" charset="0"/>
            </a:endParaRPr>
          </a:p>
          <a:p>
            <a:pPr marL="800100" lvl="1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endParaRPr lang="en-US" dirty="0">
              <a:latin typeface="Calibri" panose="020F0502020204030204" pitchFamily="34" charset="0"/>
              <a:cs typeface="Arial" panose="020B0604020202020204" pitchFamily="34" charset="0"/>
            </a:endParaRPr>
          </a:p>
          <a:p>
            <a:pPr marL="800100" lvl="1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endParaRPr lang="en-US" dirty="0">
              <a:latin typeface="Calibri" panose="020F0502020204030204" pitchFamily="34" charset="0"/>
              <a:cs typeface="Arial" panose="020B0604020202020204" pitchFamily="34" charset="0"/>
            </a:endParaRPr>
          </a:p>
          <a:p>
            <a:pPr marL="800100" lvl="1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endParaRPr lang="en-US" dirty="0">
              <a:latin typeface="Calibri" panose="020F0502020204030204" pitchFamily="34" charset="0"/>
              <a:cs typeface="Arial" panose="020B0604020202020204" pitchFamily="34" charset="0"/>
            </a:endParaRPr>
          </a:p>
          <a:p>
            <a:pPr marL="800100" lvl="1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endParaRPr lang="en-US" dirty="0">
              <a:latin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600"/>
              </a:spcAft>
            </a:pPr>
            <a:endParaRPr lang="en-US" dirty="0">
              <a:latin typeface="Calibri" panose="020F050202020403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ct val="107000"/>
              </a:lnSpc>
              <a:spcAft>
                <a:spcPts val="600"/>
              </a:spcAft>
              <a:buFont typeface="Symbol" panose="05050102010706020507" pitchFamily="18" charset="2"/>
              <a:buChar char=""/>
            </a:pPr>
            <a:endParaRPr lang="en-US" dirty="0">
              <a:latin typeface="Calibri" panose="020F0502020204030204" pitchFamily="34" charset="0"/>
              <a:cs typeface="Arial" panose="020B0604020202020204" pitchFamily="34" charset="0"/>
            </a:endParaRPr>
          </a:p>
          <a:p>
            <a:pPr marL="800100" lvl="1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endParaRPr lang="en-US" dirty="0"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6734710-DB4F-41B3-BEE7-FADD54F418C9}"/>
              </a:ext>
            </a:extLst>
          </p:cNvPr>
          <p:cNvSpPr txBox="1"/>
          <p:nvPr/>
        </p:nvSpPr>
        <p:spPr>
          <a:xfrm>
            <a:off x="2698397" y="144239"/>
            <a:ext cx="6986582" cy="707886"/>
          </a:xfrm>
          <a:prstGeom prst="rect">
            <a:avLst/>
          </a:prstGeom>
          <a:solidFill>
            <a:srgbClr val="9F361D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Excluded Intents</a:t>
            </a:r>
            <a:endParaRPr lang="LID4096" sz="40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CEE8D9-2451-4AA3-85A4-F0EE5EC959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042" y="2452556"/>
            <a:ext cx="2966442" cy="158467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E903922-4B4E-4A2D-98AB-97F29EC3C5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6883" y="1402828"/>
            <a:ext cx="5391150" cy="35433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19EF972-A672-4670-BF60-7C1FB778E20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8830"/>
          <a:stretch/>
        </p:blipFill>
        <p:spPr>
          <a:xfrm>
            <a:off x="10446470" y="1218"/>
            <a:ext cx="1590675" cy="112106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EF5549F-B224-4E5C-B09E-B0D3774D1D5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67278"/>
          <a:stretch/>
        </p:blipFill>
        <p:spPr>
          <a:xfrm>
            <a:off x="7739638" y="4262925"/>
            <a:ext cx="891535" cy="26145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2A2608A-99F0-4430-B0EC-06F036E4237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67278"/>
          <a:stretch/>
        </p:blipFill>
        <p:spPr>
          <a:xfrm>
            <a:off x="7749163" y="4529625"/>
            <a:ext cx="891535" cy="26145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2D5E1AB-17F5-499B-8DFF-07FEC328EE0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32068" y="1557014"/>
            <a:ext cx="443036" cy="6223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4DEFE8B-A00E-4705-A19B-145CB2B543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65318" y="1557014"/>
            <a:ext cx="443036" cy="6223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FCBBAE8-46C7-4666-BAA4-4B78A542CCB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26773" y="1621283"/>
            <a:ext cx="2310372" cy="1730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336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4" dur="2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6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5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8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FEE5CF-E832-4B57-A9C7-408B08665BF2}"/>
              </a:ext>
            </a:extLst>
          </p:cNvPr>
          <p:cNvSpPr txBox="1"/>
          <p:nvPr/>
        </p:nvSpPr>
        <p:spPr>
          <a:xfrm>
            <a:off x="3029649" y="1122284"/>
            <a:ext cx="6550704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sz="2000" b="1" i="0" dirty="0">
                <a:solidFill>
                  <a:srgbClr val="292929"/>
                </a:solidFill>
                <a:effectLst/>
                <a:latin typeface="charter"/>
              </a:rPr>
              <a:t>Intrinsic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Arial" panose="020B0604020202020204" pitchFamily="34" charset="0"/>
              </a:rPr>
              <a:t>Intent-based: classification &amp; regression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Arial" panose="020B0604020202020204" pitchFamily="34" charset="0"/>
              </a:rPr>
              <a:t>In NLG: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Arial" panose="020B0604020202020204" pitchFamily="34" charset="0"/>
              </a:rPr>
              <a:t>n</a:t>
            </a:r>
            <a:r>
              <a:rPr lang="en-US" sz="2000" b="0" i="0" dirty="0">
                <a:solidFill>
                  <a:srgbClr val="292929"/>
                </a:solidFill>
                <a:effectLst/>
                <a:latin typeface="sohne"/>
              </a:rPr>
              <a:t>-grams overlap: BLEU (precision)  and </a:t>
            </a:r>
            <a:r>
              <a:rPr lang="en-US" sz="2000" dirty="0">
                <a:latin typeface="Calibri" panose="020F0502020204030204" pitchFamily="34" charset="0"/>
                <a:cs typeface="Arial" panose="020B0604020202020204" pitchFamily="34" charset="0"/>
              </a:rPr>
              <a:t>ROUGE (recall)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Arial" panose="020B0604020202020204" pitchFamily="34" charset="0"/>
              </a:rPr>
              <a:t>Perplexity (confusion), Meteor (synonyms), etc.</a:t>
            </a:r>
          </a:p>
        </p:txBody>
      </p:sp>
      <p:sp>
        <p:nvSpPr>
          <p:cNvPr id="10" name="TextBox Roof" descr="ROOF: &#10;Dazzling Mediterranean Roman style roof tiles">
            <a:extLst>
              <a:ext uri="{FF2B5EF4-FFF2-40B4-BE49-F238E27FC236}">
                <a16:creationId xmlns:a16="http://schemas.microsoft.com/office/drawing/2014/main" id="{AC5C0364-541E-443A-9C81-6435F16B3C4F}"/>
              </a:ext>
            </a:extLst>
          </p:cNvPr>
          <p:cNvSpPr txBox="1"/>
          <p:nvPr/>
        </p:nvSpPr>
        <p:spPr>
          <a:xfrm>
            <a:off x="8185406" y="612112"/>
            <a:ext cx="3583303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ROOF: </a:t>
            </a:r>
          </a:p>
          <a:p>
            <a:pPr algn="ctr"/>
            <a:r>
              <a:rPr lang="en-US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Dazzling Mediterranean Roman style roof tiles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6734710-DB4F-41B3-BEE7-FADD54F418C9}"/>
              </a:ext>
            </a:extLst>
          </p:cNvPr>
          <p:cNvSpPr txBox="1"/>
          <p:nvPr/>
        </p:nvSpPr>
        <p:spPr>
          <a:xfrm>
            <a:off x="2698397" y="144239"/>
            <a:ext cx="6986582" cy="707886"/>
          </a:xfrm>
          <a:prstGeom prst="rect">
            <a:avLst/>
          </a:prstGeom>
          <a:solidFill>
            <a:srgbClr val="9F361D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Metrics &amp; KPIs</a:t>
            </a:r>
            <a:endParaRPr lang="LID4096" sz="40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CEE8D9-2451-4AA3-85A4-F0EE5EC959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042" y="2452556"/>
            <a:ext cx="2966442" cy="158467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19EF972-A672-4670-BF60-7C1FB778E2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830"/>
          <a:stretch/>
        </p:blipFill>
        <p:spPr>
          <a:xfrm>
            <a:off x="10446470" y="1218"/>
            <a:ext cx="1590675" cy="112106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9A92AD4-442D-4CC6-B84D-8F8ACE64D2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332750">
            <a:off x="9646304" y="1244704"/>
            <a:ext cx="2771775" cy="1647825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47958F02-30DE-4609-8F86-BDB450DBB385}"/>
              </a:ext>
            </a:extLst>
          </p:cNvPr>
          <p:cNvGrpSpPr/>
          <p:nvPr/>
        </p:nvGrpSpPr>
        <p:grpSpPr>
          <a:xfrm>
            <a:off x="3372746" y="4009557"/>
            <a:ext cx="4660740" cy="2246769"/>
            <a:chOff x="6873834" y="4386443"/>
            <a:chExt cx="4894875" cy="2592849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8FA0155-EA28-4595-A967-2A550A319D2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873834" y="4386443"/>
              <a:ext cx="4894875" cy="2327318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74EB1DE1-2256-4958-9007-EDF3411E132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147861" y="4386443"/>
              <a:ext cx="1243576" cy="1243576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CB3F3F94-81C2-4CD3-A7F4-DD3148D0874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971131" y="5735716"/>
              <a:ext cx="1459850" cy="1243576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861E1416-2B61-419F-BD47-E5C569B18689}"/>
              </a:ext>
            </a:extLst>
          </p:cNvPr>
          <p:cNvSpPr txBox="1"/>
          <p:nvPr/>
        </p:nvSpPr>
        <p:spPr>
          <a:xfrm>
            <a:off x="3029649" y="3739100"/>
            <a:ext cx="5568447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  <a:spcAft>
                <a:spcPts val="600"/>
              </a:spcAft>
            </a:pPr>
            <a:r>
              <a:rPr lang="en-US" sz="2000" b="1" i="0" dirty="0">
                <a:solidFill>
                  <a:srgbClr val="292929"/>
                </a:solidFill>
                <a:effectLst/>
                <a:latin typeface="charter"/>
              </a:rPr>
              <a:t>Extrinsic </a:t>
            </a:r>
            <a:endParaRPr lang="en-US" sz="2000" b="1" dirty="0">
              <a:latin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Arial" panose="020B0604020202020204" pitchFamily="34" charset="0"/>
              </a:rPr>
              <a:t>Goal completion rate: sales, self service rate, etc.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Arial" panose="020B0604020202020204" pitchFamily="34" charset="0"/>
              </a:rPr>
              <a:t>Satisfaction increase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Arial" panose="020B0604020202020204" pitchFamily="34" charset="0"/>
              </a:rPr>
              <a:t>Active users, daily sessions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Arial" panose="020B0604020202020204" pitchFamily="34" charset="0"/>
              </a:rPr>
              <a:t>Confusion &amp; fallback rate</a:t>
            </a:r>
            <a:endParaRPr lang="LID4096" sz="2000" dirty="0"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0517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1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500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500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17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72D6BA7-0F1A-4B31-9032-B6A7BE6902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5309"/>
          <a:stretch/>
        </p:blipFill>
        <p:spPr>
          <a:xfrm>
            <a:off x="2687000" y="1869633"/>
            <a:ext cx="8006777" cy="3931136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3CD887D2-9837-490A-A8FF-CFBE1BA5B9B7}"/>
              </a:ext>
            </a:extLst>
          </p:cNvPr>
          <p:cNvGrpSpPr/>
          <p:nvPr/>
        </p:nvGrpSpPr>
        <p:grpSpPr>
          <a:xfrm>
            <a:off x="487042" y="1588163"/>
            <a:ext cx="11141174" cy="3730563"/>
            <a:chOff x="487042" y="1588163"/>
            <a:chExt cx="11141174" cy="373056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6CEE8D9-2451-4AA3-85A4-F0EE5EC959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7042" y="2452556"/>
              <a:ext cx="2966442" cy="1584679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84D858C-B260-45CF-BDBA-C52537A9AAC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7042" y="2452556"/>
              <a:ext cx="2966442" cy="1584679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D9B61DD1-00B1-44D2-A963-5F080BB385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7042" y="2452556"/>
              <a:ext cx="2966442" cy="1584679"/>
            </a:xfrm>
            <a:prstGeom prst="rect">
              <a:avLst/>
            </a:prstGeom>
          </p:spPr>
        </p:pic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5E33F1F7-C748-4A57-9EC5-7B291017483E}"/>
                </a:ext>
              </a:extLst>
            </p:cNvPr>
            <p:cNvGrpSpPr/>
            <p:nvPr/>
          </p:nvGrpSpPr>
          <p:grpSpPr>
            <a:xfrm>
              <a:off x="487042" y="1588163"/>
              <a:ext cx="11141174" cy="3730563"/>
              <a:chOff x="487042" y="1588163"/>
              <a:chExt cx="11141174" cy="3730563"/>
            </a:xfrm>
          </p:grpSpPr>
          <p:pic>
            <p:nvPicPr>
              <p:cNvPr id="36" name="Picture 35">
                <a:extLst>
                  <a:ext uri="{FF2B5EF4-FFF2-40B4-BE49-F238E27FC236}">
                    <a16:creationId xmlns:a16="http://schemas.microsoft.com/office/drawing/2014/main" id="{7AC51A93-980F-4BB8-A7D3-9534F3DCEE8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7042" y="2452556"/>
                <a:ext cx="2966442" cy="1584679"/>
              </a:xfrm>
              <a:prstGeom prst="rect">
                <a:avLst/>
              </a:prstGeom>
            </p:spPr>
          </p:pic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18739E44-E948-45EB-9A26-9C146BCD2969}"/>
                  </a:ext>
                </a:extLst>
              </p:cNvPr>
              <p:cNvGrpSpPr/>
              <p:nvPr/>
            </p:nvGrpSpPr>
            <p:grpSpPr>
              <a:xfrm rot="20643141">
                <a:off x="9572949" y="2020675"/>
                <a:ext cx="2055267" cy="3196681"/>
                <a:chOff x="6017999" y="2699044"/>
                <a:chExt cx="2055267" cy="2168386"/>
              </a:xfrm>
            </p:grpSpPr>
            <p:sp>
              <p:nvSpPr>
                <p:cNvPr id="50" name="Rectangle: Rounded Corners 49">
                  <a:extLst>
                    <a:ext uri="{FF2B5EF4-FFF2-40B4-BE49-F238E27FC236}">
                      <a16:creationId xmlns:a16="http://schemas.microsoft.com/office/drawing/2014/main" id="{C065500F-1933-48AE-B7A3-63E1B22AEC44}"/>
                    </a:ext>
                  </a:extLst>
                </p:cNvPr>
                <p:cNvSpPr/>
                <p:nvPr/>
              </p:nvSpPr>
              <p:spPr>
                <a:xfrm rot="384771">
                  <a:off x="6017999" y="2699044"/>
                  <a:ext cx="2049696" cy="2168386"/>
                </a:xfrm>
                <a:prstGeom prst="roundRect">
                  <a:avLst/>
                </a:prstGeom>
                <a:solidFill>
                  <a:schemeClr val="bg1"/>
                </a:solidFill>
                <a:ln w="76200">
                  <a:solidFill>
                    <a:srgbClr val="9F361D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LID4096"/>
                </a:p>
              </p:txBody>
            </p:sp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666D6B22-9E96-4296-9416-EE2FF2109E16}"/>
                    </a:ext>
                  </a:extLst>
                </p:cNvPr>
                <p:cNvSpPr txBox="1"/>
                <p:nvPr/>
              </p:nvSpPr>
              <p:spPr>
                <a:xfrm rot="384771">
                  <a:off x="6111555" y="3203762"/>
                  <a:ext cx="1961711" cy="106473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600" dirty="0"/>
                    <a:t>“need a table for five for tonight in a Czech bar, kids friendly, veggie and not, and not pay too much”</a:t>
                  </a:r>
                  <a:endParaRPr lang="LID4096" sz="1600" dirty="0"/>
                </a:p>
              </p:txBody>
            </p:sp>
          </p:grpSp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176ABDE0-9C7C-4CD4-BE6F-EC90B84F48B0}"/>
                  </a:ext>
                </a:extLst>
              </p:cNvPr>
              <p:cNvGrpSpPr/>
              <p:nvPr/>
            </p:nvGrpSpPr>
            <p:grpSpPr>
              <a:xfrm rot="492476">
                <a:off x="7568080" y="1588163"/>
                <a:ext cx="2055267" cy="3196681"/>
                <a:chOff x="6017999" y="2699044"/>
                <a:chExt cx="2055267" cy="2168386"/>
              </a:xfrm>
            </p:grpSpPr>
            <p:sp>
              <p:nvSpPr>
                <p:cNvPr id="48" name="Rectangle: Rounded Corners 47">
                  <a:extLst>
                    <a:ext uri="{FF2B5EF4-FFF2-40B4-BE49-F238E27FC236}">
                      <a16:creationId xmlns:a16="http://schemas.microsoft.com/office/drawing/2014/main" id="{C9432D13-1A08-4FDF-B695-8D52CA6C1D4D}"/>
                    </a:ext>
                  </a:extLst>
                </p:cNvPr>
                <p:cNvSpPr/>
                <p:nvPr/>
              </p:nvSpPr>
              <p:spPr>
                <a:xfrm rot="384771">
                  <a:off x="6017999" y="2699044"/>
                  <a:ext cx="2049696" cy="2168386"/>
                </a:xfrm>
                <a:prstGeom prst="roundRect">
                  <a:avLst/>
                </a:prstGeom>
                <a:solidFill>
                  <a:schemeClr val="bg1"/>
                </a:solidFill>
                <a:ln w="76200">
                  <a:solidFill>
                    <a:srgbClr val="9F361D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LID4096"/>
                </a:p>
              </p:txBody>
            </p:sp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68F43214-BDD2-428B-874D-A48F1C339F0C}"/>
                    </a:ext>
                  </a:extLst>
                </p:cNvPr>
                <p:cNvSpPr txBox="1"/>
                <p:nvPr/>
              </p:nvSpPr>
              <p:spPr>
                <a:xfrm rot="384771">
                  <a:off x="6111555" y="2828190"/>
                  <a:ext cx="1961711" cy="181588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600" dirty="0"/>
                    <a:t>“extreme evaluation with basic cost while watching nice landscape and a convenient place to park my car”</a:t>
                  </a:r>
                  <a:endParaRPr lang="LID4096" sz="1600" dirty="0"/>
                </a:p>
              </p:txBody>
            </p:sp>
          </p:grpSp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DCB47E32-43A2-43A1-B9BF-A1BA6074060F}"/>
                  </a:ext>
                </a:extLst>
              </p:cNvPr>
              <p:cNvGrpSpPr/>
              <p:nvPr/>
            </p:nvGrpSpPr>
            <p:grpSpPr>
              <a:xfrm rot="20809239">
                <a:off x="5665943" y="2191492"/>
                <a:ext cx="2133950" cy="3127234"/>
                <a:chOff x="6017999" y="2699044"/>
                <a:chExt cx="2133950" cy="2168386"/>
              </a:xfrm>
            </p:grpSpPr>
            <p:sp>
              <p:nvSpPr>
                <p:cNvPr id="46" name="Rectangle: Rounded Corners 45">
                  <a:extLst>
                    <a:ext uri="{FF2B5EF4-FFF2-40B4-BE49-F238E27FC236}">
                      <a16:creationId xmlns:a16="http://schemas.microsoft.com/office/drawing/2014/main" id="{69FCA9BC-788A-47A6-A263-803A3849A424}"/>
                    </a:ext>
                  </a:extLst>
                </p:cNvPr>
                <p:cNvSpPr/>
                <p:nvPr/>
              </p:nvSpPr>
              <p:spPr>
                <a:xfrm rot="384771">
                  <a:off x="6017999" y="2699044"/>
                  <a:ext cx="2049696" cy="2168386"/>
                </a:xfrm>
                <a:prstGeom prst="roundRect">
                  <a:avLst/>
                </a:prstGeom>
                <a:solidFill>
                  <a:schemeClr val="bg1"/>
                </a:solidFill>
                <a:ln w="76200">
                  <a:solidFill>
                    <a:srgbClr val="9F361D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LID4096"/>
                </a:p>
              </p:txBody>
            </p:sp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0B0750FB-78A1-40EA-B999-B13E72742235}"/>
                    </a:ext>
                  </a:extLst>
                </p:cNvPr>
                <p:cNvSpPr txBox="1"/>
                <p:nvPr/>
              </p:nvSpPr>
              <p:spPr>
                <a:xfrm rot="384771">
                  <a:off x="6190238" y="2928202"/>
                  <a:ext cx="1961711" cy="177129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600" dirty="0"/>
                    <a:t>"I prefer restaurant that don't serve meat since I'm a vegetarian, looking for a friendly place suitable for romance and Haifa style food”</a:t>
                  </a:r>
                  <a:endParaRPr lang="LID4096" sz="1600" dirty="0"/>
                </a:p>
              </p:txBody>
            </p:sp>
          </p:grpSp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8893BCCA-0890-4862-A438-4606A7854EDD}"/>
                  </a:ext>
                </a:extLst>
              </p:cNvPr>
              <p:cNvGrpSpPr/>
              <p:nvPr/>
            </p:nvGrpSpPr>
            <p:grpSpPr>
              <a:xfrm rot="1170165">
                <a:off x="3449044" y="1680783"/>
                <a:ext cx="2049696" cy="3291328"/>
                <a:chOff x="4608300" y="2611844"/>
                <a:chExt cx="2049696" cy="2168386"/>
              </a:xfrm>
            </p:grpSpPr>
            <p:sp>
              <p:nvSpPr>
                <p:cNvPr id="44" name="Rectangle: Rounded Corners 43">
                  <a:extLst>
                    <a:ext uri="{FF2B5EF4-FFF2-40B4-BE49-F238E27FC236}">
                      <a16:creationId xmlns:a16="http://schemas.microsoft.com/office/drawing/2014/main" id="{B1C56910-0453-421C-AC82-DC92240A9D76}"/>
                    </a:ext>
                  </a:extLst>
                </p:cNvPr>
                <p:cNvSpPr/>
                <p:nvPr/>
              </p:nvSpPr>
              <p:spPr>
                <a:xfrm rot="21079033">
                  <a:off x="4608300" y="2611844"/>
                  <a:ext cx="2049696" cy="2168386"/>
                </a:xfrm>
                <a:prstGeom prst="roundRect">
                  <a:avLst/>
                </a:prstGeom>
                <a:solidFill>
                  <a:schemeClr val="bg1"/>
                </a:solidFill>
                <a:ln w="76200">
                  <a:solidFill>
                    <a:srgbClr val="9F361D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LID4096"/>
                </a:p>
              </p:txBody>
            </p:sp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6FD2BBE3-6F9B-4C3C-992A-CBFD22B14F70}"/>
                    </a:ext>
                  </a:extLst>
                </p:cNvPr>
                <p:cNvSpPr txBox="1"/>
                <p:nvPr/>
              </p:nvSpPr>
              <p:spPr>
                <a:xfrm rot="21079033">
                  <a:off x="4671244" y="2700177"/>
                  <a:ext cx="1961711" cy="135855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600" dirty="0"/>
                    <a:t>“looking for a place not too far here in the city to enjoy music and good food, steaks is my preference, and if possible outside seating”</a:t>
                  </a:r>
                  <a:endParaRPr lang="LID4096" sz="1600" dirty="0"/>
                </a:p>
              </p:txBody>
            </p:sp>
          </p:grpSp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F0C15321-A9DF-41ED-A026-CF0126AF0C84}"/>
                  </a:ext>
                </a:extLst>
              </p:cNvPr>
              <p:cNvGrpSpPr/>
              <p:nvPr/>
            </p:nvGrpSpPr>
            <p:grpSpPr>
              <a:xfrm rot="20751064">
                <a:off x="1323583" y="2119924"/>
                <a:ext cx="2055267" cy="3196681"/>
                <a:chOff x="6017999" y="2699044"/>
                <a:chExt cx="2055267" cy="2168386"/>
              </a:xfrm>
            </p:grpSpPr>
            <p:sp>
              <p:nvSpPr>
                <p:cNvPr id="42" name="Rectangle: Rounded Corners 41">
                  <a:extLst>
                    <a:ext uri="{FF2B5EF4-FFF2-40B4-BE49-F238E27FC236}">
                      <a16:creationId xmlns:a16="http://schemas.microsoft.com/office/drawing/2014/main" id="{62094040-C3B3-43D9-A1D5-4630B3536F3D}"/>
                    </a:ext>
                  </a:extLst>
                </p:cNvPr>
                <p:cNvSpPr/>
                <p:nvPr/>
              </p:nvSpPr>
              <p:spPr>
                <a:xfrm rot="384771">
                  <a:off x="6017999" y="2699044"/>
                  <a:ext cx="2049696" cy="2168386"/>
                </a:xfrm>
                <a:prstGeom prst="roundRect">
                  <a:avLst/>
                </a:prstGeom>
                <a:solidFill>
                  <a:schemeClr val="bg1"/>
                </a:solidFill>
                <a:ln w="76200">
                  <a:solidFill>
                    <a:srgbClr val="9F361D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LID4096"/>
                </a:p>
              </p:txBody>
            </p:sp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1C8BEF24-E534-45F4-88C9-7F37E23923F3}"/>
                    </a:ext>
                  </a:extLst>
                </p:cNvPr>
                <p:cNvSpPr txBox="1"/>
                <p:nvPr/>
              </p:nvSpPr>
              <p:spPr>
                <a:xfrm rot="384771">
                  <a:off x="6111555" y="2953235"/>
                  <a:ext cx="1961711" cy="156579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600" dirty="0"/>
                    <a:t>“want to have a decent Philly cheesesteak sandwich, calories are not an issue, bringing my cat, and looking for a bargain price”</a:t>
                  </a:r>
                  <a:endParaRPr lang="LID4096" sz="1600" dirty="0"/>
                </a:p>
              </p:txBody>
            </p:sp>
          </p:grpSp>
        </p:grp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96734710-DB4F-41B3-BEE7-FADD54F418C9}"/>
              </a:ext>
            </a:extLst>
          </p:cNvPr>
          <p:cNvSpPr txBox="1"/>
          <p:nvPr/>
        </p:nvSpPr>
        <p:spPr>
          <a:xfrm>
            <a:off x="2698397" y="144239"/>
            <a:ext cx="6986582" cy="707886"/>
          </a:xfrm>
          <a:prstGeom prst="rect">
            <a:avLst/>
          </a:prstGeom>
          <a:solidFill>
            <a:srgbClr val="9F361D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Measurements</a:t>
            </a:r>
            <a:endParaRPr lang="LID4096" sz="40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19EF972-A672-4670-BF60-7C1FB778E20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8830"/>
          <a:stretch/>
        </p:blipFill>
        <p:spPr>
          <a:xfrm>
            <a:off x="10446470" y="1218"/>
            <a:ext cx="1590675" cy="1121066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19485166-175D-42ED-B4F6-2859AD599BEA}"/>
              </a:ext>
            </a:extLst>
          </p:cNvPr>
          <p:cNvGrpSpPr/>
          <p:nvPr/>
        </p:nvGrpSpPr>
        <p:grpSpPr>
          <a:xfrm>
            <a:off x="9497655" y="5078788"/>
            <a:ext cx="2375699" cy="955825"/>
            <a:chOff x="9829800" y="5620098"/>
            <a:chExt cx="2375699" cy="869752"/>
          </a:xfrm>
          <a:effectLst>
            <a:glow rad="139700">
              <a:srgbClr val="9F361D">
                <a:alpha val="15000"/>
              </a:srgbClr>
            </a:glow>
          </a:effectLst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089AF5B8-71A5-42C3-8892-17E1C8056791}"/>
                </a:ext>
              </a:extLst>
            </p:cNvPr>
            <p:cNvSpPr/>
            <p:nvPr/>
          </p:nvSpPr>
          <p:spPr>
            <a:xfrm>
              <a:off x="9829800" y="5715000"/>
              <a:ext cx="485775" cy="152448"/>
            </a:xfrm>
            <a:prstGeom prst="roundRect">
              <a:avLst/>
            </a:prstGeom>
            <a:solidFill>
              <a:srgbClr val="FB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E8AAF793-7027-4A48-8C46-546E2FF3D9C3}"/>
                </a:ext>
              </a:extLst>
            </p:cNvPr>
            <p:cNvSpPr/>
            <p:nvPr/>
          </p:nvSpPr>
          <p:spPr>
            <a:xfrm>
              <a:off x="9829800" y="5981700"/>
              <a:ext cx="485775" cy="152448"/>
            </a:xfrm>
            <a:prstGeom prst="roundRect">
              <a:avLst/>
            </a:prstGeom>
            <a:solidFill>
              <a:srgbClr val="F7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18039024-8C53-47F0-8DFC-4D99BEC768D3}"/>
                </a:ext>
              </a:extLst>
            </p:cNvPr>
            <p:cNvSpPr/>
            <p:nvPr/>
          </p:nvSpPr>
          <p:spPr>
            <a:xfrm>
              <a:off x="9829800" y="6248400"/>
              <a:ext cx="485775" cy="152448"/>
            </a:xfrm>
            <a:prstGeom prst="roundRect">
              <a:avLst/>
            </a:prstGeom>
            <a:solidFill>
              <a:srgbClr val="09D7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958B9F50-DBF1-4A18-A8EB-F2823D376598}"/>
                </a:ext>
              </a:extLst>
            </p:cNvPr>
            <p:cNvSpPr/>
            <p:nvPr/>
          </p:nvSpPr>
          <p:spPr>
            <a:xfrm>
              <a:off x="10273559" y="5620098"/>
              <a:ext cx="1931940" cy="30777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omic Sans MS" panose="030F0702030302020204" pitchFamily="66" charset="0"/>
                </a:rPr>
                <a:t>Excluded or negative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89658DCA-E05A-4DC3-82A3-CBA7DBCE57C5}"/>
                </a:ext>
              </a:extLst>
            </p:cNvPr>
            <p:cNvSpPr/>
            <p:nvPr/>
          </p:nvSpPr>
          <p:spPr>
            <a:xfrm>
              <a:off x="10304107" y="5905848"/>
              <a:ext cx="1851790" cy="30777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omic Sans MS" panose="030F0702030302020204" pitchFamily="66" charset="0"/>
                </a:rPr>
                <a:t>Partial or don’t care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71C683E1-BB78-479A-BC80-89E72765F0A3}"/>
                </a:ext>
              </a:extLst>
            </p:cNvPr>
            <p:cNvSpPr/>
            <p:nvPr/>
          </p:nvSpPr>
          <p:spPr>
            <a:xfrm>
              <a:off x="10292218" y="6182073"/>
              <a:ext cx="1685077" cy="30777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omic Sans MS" panose="030F0702030302020204" pitchFamily="66" charset="0"/>
                </a:rPr>
                <a:t>Fully implemented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0C43E3BB-4BCD-470F-AAE7-1150D8579909}"/>
              </a:ext>
            </a:extLst>
          </p:cNvPr>
          <p:cNvGrpSpPr/>
          <p:nvPr/>
        </p:nvGrpSpPr>
        <p:grpSpPr>
          <a:xfrm>
            <a:off x="5031853" y="5883534"/>
            <a:ext cx="2533365" cy="869752"/>
            <a:chOff x="5031853" y="5883534"/>
            <a:chExt cx="2533365" cy="869752"/>
          </a:xfrm>
        </p:grpSpPr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A61B8BBA-C5AC-407A-9CEA-EF4F1D28ACF0}"/>
                </a:ext>
              </a:extLst>
            </p:cNvPr>
            <p:cNvGrpSpPr/>
            <p:nvPr/>
          </p:nvGrpSpPr>
          <p:grpSpPr>
            <a:xfrm>
              <a:off x="5189519" y="5883534"/>
              <a:ext cx="2375699" cy="869752"/>
              <a:chOff x="9829800" y="5620098"/>
              <a:chExt cx="2375699" cy="869752"/>
            </a:xfrm>
          </p:grpSpPr>
          <p:sp>
            <p:nvSpPr>
              <p:cNvPr id="84" name="Rectangle: Rounded Corners 83">
                <a:extLst>
                  <a:ext uri="{FF2B5EF4-FFF2-40B4-BE49-F238E27FC236}">
                    <a16:creationId xmlns:a16="http://schemas.microsoft.com/office/drawing/2014/main" id="{74D384FB-6956-4371-83DB-B2496577B810}"/>
                  </a:ext>
                </a:extLst>
              </p:cNvPr>
              <p:cNvSpPr/>
              <p:nvPr/>
            </p:nvSpPr>
            <p:spPr>
              <a:xfrm>
                <a:off x="9829800" y="5715000"/>
                <a:ext cx="485775" cy="152448"/>
              </a:xfrm>
              <a:prstGeom prst="roundRect">
                <a:avLst/>
              </a:prstGeom>
              <a:solidFill>
                <a:srgbClr val="FB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sp>
            <p:nvSpPr>
              <p:cNvPr id="85" name="Rectangle: Rounded Corners 84">
                <a:extLst>
                  <a:ext uri="{FF2B5EF4-FFF2-40B4-BE49-F238E27FC236}">
                    <a16:creationId xmlns:a16="http://schemas.microsoft.com/office/drawing/2014/main" id="{F66CF9ED-AFDB-4CAF-A299-C8AEA9C544DE}"/>
                  </a:ext>
                </a:extLst>
              </p:cNvPr>
              <p:cNvSpPr/>
              <p:nvPr/>
            </p:nvSpPr>
            <p:spPr>
              <a:xfrm>
                <a:off x="9829800" y="5981700"/>
                <a:ext cx="485775" cy="152448"/>
              </a:xfrm>
              <a:prstGeom prst="roundRect">
                <a:avLst/>
              </a:prstGeom>
              <a:solidFill>
                <a:srgbClr val="F7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sp>
            <p:nvSpPr>
              <p:cNvPr id="86" name="Rectangle: Rounded Corners 85">
                <a:extLst>
                  <a:ext uri="{FF2B5EF4-FFF2-40B4-BE49-F238E27FC236}">
                    <a16:creationId xmlns:a16="http://schemas.microsoft.com/office/drawing/2014/main" id="{9E15A66F-D955-4B3F-AF5B-CDA756B83131}"/>
                  </a:ext>
                </a:extLst>
              </p:cNvPr>
              <p:cNvSpPr/>
              <p:nvPr/>
            </p:nvSpPr>
            <p:spPr>
              <a:xfrm>
                <a:off x="9829800" y="6248400"/>
                <a:ext cx="485775" cy="152448"/>
              </a:xfrm>
              <a:prstGeom prst="roundRect">
                <a:avLst/>
              </a:prstGeom>
              <a:solidFill>
                <a:srgbClr val="09D7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5167864B-3BE4-4F8F-8357-C4B9AE18D42E}"/>
                  </a:ext>
                </a:extLst>
              </p:cNvPr>
              <p:cNvSpPr/>
              <p:nvPr/>
            </p:nvSpPr>
            <p:spPr>
              <a:xfrm>
                <a:off x="10273559" y="5620098"/>
                <a:ext cx="1931940" cy="307777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4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omic Sans MS" panose="030F0702030302020204" pitchFamily="66" charset="0"/>
                  </a:rPr>
                  <a:t>Excluded or negative</a:t>
                </a:r>
              </a:p>
            </p:txBody>
          </p:sp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9BE91A9D-2511-4360-A131-ED81706AE7E5}"/>
                  </a:ext>
                </a:extLst>
              </p:cNvPr>
              <p:cNvSpPr/>
              <p:nvPr/>
            </p:nvSpPr>
            <p:spPr>
              <a:xfrm>
                <a:off x="10304107" y="5905848"/>
                <a:ext cx="1851790" cy="307777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4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omic Sans MS" panose="030F0702030302020204" pitchFamily="66" charset="0"/>
                  </a:rPr>
                  <a:t>Partial or don’t care</a:t>
                </a:r>
              </a:p>
            </p:txBody>
          </p:sp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DF3A1051-F118-4695-9A1A-B6E97C6D8BD7}"/>
                  </a:ext>
                </a:extLst>
              </p:cNvPr>
              <p:cNvSpPr/>
              <p:nvPr/>
            </p:nvSpPr>
            <p:spPr>
              <a:xfrm>
                <a:off x="10292218" y="6182073"/>
                <a:ext cx="1685077" cy="307777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4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omic Sans MS" panose="030F0702030302020204" pitchFamily="66" charset="0"/>
                  </a:rPr>
                  <a:t>Fully implemented</a:t>
                </a:r>
              </a:p>
            </p:txBody>
          </p:sp>
        </p:grp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2B851147-C448-4048-98B4-6A9BEE0968C9}"/>
                </a:ext>
              </a:extLst>
            </p:cNvPr>
            <p:cNvSpPr/>
            <p:nvPr/>
          </p:nvSpPr>
          <p:spPr>
            <a:xfrm>
              <a:off x="5031853" y="5883534"/>
              <a:ext cx="2533365" cy="869752"/>
            </a:xfrm>
            <a:prstGeom prst="roundRect">
              <a:avLst/>
            </a:prstGeom>
            <a:noFill/>
            <a:ln>
              <a:solidFill>
                <a:srgbClr val="9F361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</p:grpSp>
      <p:pic>
        <p:nvPicPr>
          <p:cNvPr id="90" name="Picture 89">
            <a:extLst>
              <a:ext uri="{FF2B5EF4-FFF2-40B4-BE49-F238E27FC236}">
                <a16:creationId xmlns:a16="http://schemas.microsoft.com/office/drawing/2014/main" id="{E9852F01-C490-41C0-AC22-D17DB346347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35291"/>
          <a:stretch/>
        </p:blipFill>
        <p:spPr>
          <a:xfrm rot="21059101">
            <a:off x="1479003" y="3237450"/>
            <a:ext cx="1243285" cy="113015"/>
          </a:xfrm>
          <a:prstGeom prst="rect">
            <a:avLst/>
          </a:prstGeom>
        </p:spPr>
      </p:pic>
      <p:pic>
        <p:nvPicPr>
          <p:cNvPr id="91" name="Picture 90">
            <a:extLst>
              <a:ext uri="{FF2B5EF4-FFF2-40B4-BE49-F238E27FC236}">
                <a16:creationId xmlns:a16="http://schemas.microsoft.com/office/drawing/2014/main" id="{72D2DD8A-3605-4B9F-8028-CFCDBE4F622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8957" b="42353"/>
          <a:stretch/>
        </p:blipFill>
        <p:spPr>
          <a:xfrm rot="20978686">
            <a:off x="1495623" y="3732224"/>
            <a:ext cx="806491" cy="129979"/>
          </a:xfrm>
          <a:prstGeom prst="rect">
            <a:avLst/>
          </a:prstGeom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6A55EFB7-3183-4F44-8742-21B29B76FE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178640">
            <a:off x="1747657" y="4283745"/>
            <a:ext cx="526253" cy="73926"/>
          </a:xfrm>
          <a:prstGeom prst="rect">
            <a:avLst/>
          </a:prstGeom>
        </p:spPr>
      </p:pic>
      <p:pic>
        <p:nvPicPr>
          <p:cNvPr id="93" name="Picture 92">
            <a:extLst>
              <a:ext uri="{FF2B5EF4-FFF2-40B4-BE49-F238E27FC236}">
                <a16:creationId xmlns:a16="http://schemas.microsoft.com/office/drawing/2014/main" id="{658306CD-B83B-40C5-9E8F-EC37E855452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344974" flipV="1">
            <a:off x="1764655" y="4675945"/>
            <a:ext cx="1184005" cy="163687"/>
          </a:xfrm>
          <a:prstGeom prst="rect">
            <a:avLst/>
          </a:prstGeom>
        </p:spPr>
      </p:pic>
      <p:pic>
        <p:nvPicPr>
          <p:cNvPr id="94" name="Picture 93">
            <a:extLst>
              <a:ext uri="{FF2B5EF4-FFF2-40B4-BE49-F238E27FC236}">
                <a16:creationId xmlns:a16="http://schemas.microsoft.com/office/drawing/2014/main" id="{E431A530-0DE8-413D-866C-912BD3953B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676811">
            <a:off x="4846092" y="2452364"/>
            <a:ext cx="678293" cy="95284"/>
          </a:xfrm>
          <a:prstGeom prst="rect">
            <a:avLst/>
          </a:prstGeom>
        </p:spPr>
      </p:pic>
      <p:pic>
        <p:nvPicPr>
          <p:cNvPr id="95" name="Picture 94">
            <a:extLst>
              <a:ext uri="{FF2B5EF4-FFF2-40B4-BE49-F238E27FC236}">
                <a16:creationId xmlns:a16="http://schemas.microsoft.com/office/drawing/2014/main" id="{21AB2E57-0E48-4817-AA1B-1724AF5FDE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676811">
            <a:off x="4350792" y="2855798"/>
            <a:ext cx="678293" cy="95284"/>
          </a:xfrm>
          <a:prstGeom prst="rect">
            <a:avLst/>
          </a:prstGeom>
        </p:spPr>
      </p:pic>
      <p:pic>
        <p:nvPicPr>
          <p:cNvPr id="96" name="Picture 95">
            <a:extLst>
              <a:ext uri="{FF2B5EF4-FFF2-40B4-BE49-F238E27FC236}">
                <a16:creationId xmlns:a16="http://schemas.microsoft.com/office/drawing/2014/main" id="{9046CF5C-9A1B-4745-9464-FF94D74F4C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676811">
            <a:off x="4800060" y="3179982"/>
            <a:ext cx="678293" cy="95284"/>
          </a:xfrm>
          <a:prstGeom prst="rect">
            <a:avLst/>
          </a:prstGeom>
        </p:spPr>
      </p:pic>
      <p:pic>
        <p:nvPicPr>
          <p:cNvPr id="97" name="Picture 96">
            <a:extLst>
              <a:ext uri="{FF2B5EF4-FFF2-40B4-BE49-F238E27FC236}">
                <a16:creationId xmlns:a16="http://schemas.microsoft.com/office/drawing/2014/main" id="{387E8352-E4FC-4F80-9CC8-0671B6C1C3E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893365" flipV="1">
            <a:off x="3935197" y="3761666"/>
            <a:ext cx="761565" cy="105285"/>
          </a:xfrm>
          <a:prstGeom prst="rect">
            <a:avLst/>
          </a:prstGeom>
        </p:spPr>
      </p:pic>
      <p:pic>
        <p:nvPicPr>
          <p:cNvPr id="98" name="Picture 97">
            <a:extLst>
              <a:ext uri="{FF2B5EF4-FFF2-40B4-BE49-F238E27FC236}">
                <a16:creationId xmlns:a16="http://schemas.microsoft.com/office/drawing/2014/main" id="{4925862F-98B1-47B3-B166-C03B4F799D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178640">
            <a:off x="6989181" y="3208745"/>
            <a:ext cx="526253" cy="73926"/>
          </a:xfrm>
          <a:prstGeom prst="rect">
            <a:avLst/>
          </a:prstGeom>
        </p:spPr>
      </p:pic>
      <p:pic>
        <p:nvPicPr>
          <p:cNvPr id="99" name="Picture 98">
            <a:extLst>
              <a:ext uri="{FF2B5EF4-FFF2-40B4-BE49-F238E27FC236}">
                <a16:creationId xmlns:a16="http://schemas.microsoft.com/office/drawing/2014/main" id="{F8B46F92-E0A6-472D-9F47-0334FE517E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344974" flipV="1">
            <a:off x="5920075" y="3725142"/>
            <a:ext cx="1128356" cy="155993"/>
          </a:xfrm>
          <a:prstGeom prst="rect">
            <a:avLst/>
          </a:prstGeom>
        </p:spPr>
      </p:pic>
      <p:pic>
        <p:nvPicPr>
          <p:cNvPr id="100" name="Picture 99">
            <a:extLst>
              <a:ext uri="{FF2B5EF4-FFF2-40B4-BE49-F238E27FC236}">
                <a16:creationId xmlns:a16="http://schemas.microsoft.com/office/drawing/2014/main" id="{277287AB-7B3C-4A30-B2A3-5B0BA5F461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178640">
            <a:off x="6093831" y="4285073"/>
            <a:ext cx="526253" cy="73926"/>
          </a:xfrm>
          <a:prstGeom prst="rect">
            <a:avLst/>
          </a:prstGeom>
        </p:spPr>
      </p:pic>
      <p:pic>
        <p:nvPicPr>
          <p:cNvPr id="101" name="Picture 100">
            <a:extLst>
              <a:ext uri="{FF2B5EF4-FFF2-40B4-BE49-F238E27FC236}">
                <a16:creationId xmlns:a16="http://schemas.microsoft.com/office/drawing/2014/main" id="{7709AC2F-9473-4E04-B00A-96D3F4620E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249779" flipV="1">
            <a:off x="6183097" y="4737311"/>
            <a:ext cx="761565" cy="105285"/>
          </a:xfrm>
          <a:prstGeom prst="rect">
            <a:avLst/>
          </a:prstGeom>
        </p:spPr>
      </p:pic>
      <p:pic>
        <p:nvPicPr>
          <p:cNvPr id="102" name="Picture 101">
            <a:extLst>
              <a:ext uri="{FF2B5EF4-FFF2-40B4-BE49-F238E27FC236}">
                <a16:creationId xmlns:a16="http://schemas.microsoft.com/office/drawing/2014/main" id="{BC93A66E-10F0-4C3B-B89E-2D64C30D66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382598" flipV="1">
            <a:off x="6149127" y="4952595"/>
            <a:ext cx="905881" cy="125237"/>
          </a:xfrm>
          <a:prstGeom prst="rect">
            <a:avLst/>
          </a:prstGeom>
        </p:spPr>
      </p:pic>
      <p:pic>
        <p:nvPicPr>
          <p:cNvPr id="103" name="Picture 102">
            <a:extLst>
              <a:ext uri="{FF2B5EF4-FFF2-40B4-BE49-F238E27FC236}">
                <a16:creationId xmlns:a16="http://schemas.microsoft.com/office/drawing/2014/main" id="{07ED495B-31E0-4AB0-8F45-8C761C5577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114495" flipV="1">
            <a:off x="8201878" y="1960227"/>
            <a:ext cx="656296" cy="90732"/>
          </a:xfrm>
          <a:prstGeom prst="rect">
            <a:avLst/>
          </a:prstGeom>
        </p:spPr>
      </p:pic>
      <p:pic>
        <p:nvPicPr>
          <p:cNvPr id="104" name="Picture 103">
            <a:extLst>
              <a:ext uri="{FF2B5EF4-FFF2-40B4-BE49-F238E27FC236}">
                <a16:creationId xmlns:a16="http://schemas.microsoft.com/office/drawing/2014/main" id="{093B9549-BCC4-4A32-AFCA-03309601F2E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114495" flipV="1">
            <a:off x="8135203" y="2221500"/>
            <a:ext cx="656296" cy="90732"/>
          </a:xfrm>
          <a:prstGeom prst="rect">
            <a:avLst/>
          </a:prstGeom>
        </p:spPr>
      </p:pic>
      <p:pic>
        <p:nvPicPr>
          <p:cNvPr id="105" name="Picture 104">
            <a:extLst>
              <a:ext uri="{FF2B5EF4-FFF2-40B4-BE49-F238E27FC236}">
                <a16:creationId xmlns:a16="http://schemas.microsoft.com/office/drawing/2014/main" id="{F3414C77-CE63-411A-A226-692EE9C194E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114495" flipV="1">
            <a:off x="8106628" y="2455525"/>
            <a:ext cx="656296" cy="90732"/>
          </a:xfrm>
          <a:prstGeom prst="rect">
            <a:avLst/>
          </a:prstGeom>
        </p:spPr>
      </p:pic>
      <p:pic>
        <p:nvPicPr>
          <p:cNvPr id="106" name="Picture 105">
            <a:extLst>
              <a:ext uri="{FF2B5EF4-FFF2-40B4-BE49-F238E27FC236}">
                <a16:creationId xmlns:a16="http://schemas.microsoft.com/office/drawing/2014/main" id="{C50CC342-0655-4B00-AD72-0A17496C1D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828044">
            <a:off x="7906386" y="2945255"/>
            <a:ext cx="908177" cy="127577"/>
          </a:xfrm>
          <a:prstGeom prst="rect">
            <a:avLst/>
          </a:prstGeom>
        </p:spPr>
      </p:pic>
      <p:pic>
        <p:nvPicPr>
          <p:cNvPr id="107" name="Picture 106">
            <a:extLst>
              <a:ext uri="{FF2B5EF4-FFF2-40B4-BE49-F238E27FC236}">
                <a16:creationId xmlns:a16="http://schemas.microsoft.com/office/drawing/2014/main" id="{0E6986B4-6C43-4273-9C53-A641CD0B85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114495" flipV="1">
            <a:off x="7820878" y="3400552"/>
            <a:ext cx="656296" cy="90732"/>
          </a:xfrm>
          <a:prstGeom prst="rect">
            <a:avLst/>
          </a:prstGeom>
        </p:spPr>
      </p:pic>
      <p:pic>
        <p:nvPicPr>
          <p:cNvPr id="108" name="Picture 107">
            <a:extLst>
              <a:ext uri="{FF2B5EF4-FFF2-40B4-BE49-F238E27FC236}">
                <a16:creationId xmlns:a16="http://schemas.microsoft.com/office/drawing/2014/main" id="{C566DCCA-E6E7-41DE-80A5-B6C6C07850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382598" flipV="1">
            <a:off x="9696381" y="3371956"/>
            <a:ext cx="406420" cy="56187"/>
          </a:xfrm>
          <a:prstGeom prst="rect">
            <a:avLst/>
          </a:prstGeom>
        </p:spPr>
      </p:pic>
      <p:pic>
        <p:nvPicPr>
          <p:cNvPr id="109" name="Picture 108">
            <a:extLst>
              <a:ext uri="{FF2B5EF4-FFF2-40B4-BE49-F238E27FC236}">
                <a16:creationId xmlns:a16="http://schemas.microsoft.com/office/drawing/2014/main" id="{5D665B7B-FC0D-4174-941B-3D2FB9414F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047423" flipV="1">
            <a:off x="10467107" y="3214668"/>
            <a:ext cx="681022" cy="94150"/>
          </a:xfrm>
          <a:prstGeom prst="rect">
            <a:avLst/>
          </a:prstGeom>
        </p:spPr>
      </p:pic>
      <p:pic>
        <p:nvPicPr>
          <p:cNvPr id="110" name="Picture 109">
            <a:extLst>
              <a:ext uri="{FF2B5EF4-FFF2-40B4-BE49-F238E27FC236}">
                <a16:creationId xmlns:a16="http://schemas.microsoft.com/office/drawing/2014/main" id="{F5213382-FDDD-45AC-A0F5-EB878186CE0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8957" b="42353"/>
          <a:stretch/>
        </p:blipFill>
        <p:spPr>
          <a:xfrm rot="20978686">
            <a:off x="9908248" y="3515196"/>
            <a:ext cx="806491" cy="129979"/>
          </a:xfrm>
          <a:prstGeom prst="rect">
            <a:avLst/>
          </a:prstGeom>
        </p:spPr>
      </p:pic>
      <p:pic>
        <p:nvPicPr>
          <p:cNvPr id="111" name="Picture 110">
            <a:extLst>
              <a:ext uri="{FF2B5EF4-FFF2-40B4-BE49-F238E27FC236}">
                <a16:creationId xmlns:a16="http://schemas.microsoft.com/office/drawing/2014/main" id="{635426A4-A6D7-442D-8ED3-3A19B0788B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978510">
            <a:off x="9903248" y="3827870"/>
            <a:ext cx="526253" cy="73926"/>
          </a:xfrm>
          <a:prstGeom prst="rect">
            <a:avLst/>
          </a:prstGeom>
        </p:spPr>
      </p:pic>
      <p:pic>
        <p:nvPicPr>
          <p:cNvPr id="112" name="Picture 111">
            <a:extLst>
              <a:ext uri="{FF2B5EF4-FFF2-40B4-BE49-F238E27FC236}">
                <a16:creationId xmlns:a16="http://schemas.microsoft.com/office/drawing/2014/main" id="{9790BF69-8945-45F1-A946-0D9D9FE430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047423" flipV="1">
            <a:off x="10629032" y="3690921"/>
            <a:ext cx="681022" cy="94150"/>
          </a:xfrm>
          <a:prstGeom prst="rect">
            <a:avLst/>
          </a:prstGeom>
        </p:spPr>
      </p:pic>
      <p:pic>
        <p:nvPicPr>
          <p:cNvPr id="113" name="Picture 112">
            <a:extLst>
              <a:ext uri="{FF2B5EF4-FFF2-40B4-BE49-F238E27FC236}">
                <a16:creationId xmlns:a16="http://schemas.microsoft.com/office/drawing/2014/main" id="{22C3DAF2-2A9E-40D8-BFEF-13EBF3CA9E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774774">
            <a:off x="9860601" y="4367554"/>
            <a:ext cx="526253" cy="73926"/>
          </a:xfrm>
          <a:prstGeom prst="rect">
            <a:avLst/>
          </a:prstGeom>
        </p:spPr>
      </p:pic>
      <p:pic>
        <p:nvPicPr>
          <p:cNvPr id="2050" name="Picture 2" descr="Friends Tv GIF">
            <a:extLst>
              <a:ext uri="{FF2B5EF4-FFF2-40B4-BE49-F238E27FC236}">
                <a16:creationId xmlns:a16="http://schemas.microsoft.com/office/drawing/2014/main" id="{399BAD6C-620D-4119-A53C-D52B6A6D4B6E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9509" y="3003427"/>
            <a:ext cx="1454667" cy="887347"/>
          </a:xfrm>
          <a:prstGeom prst="rect">
            <a:avLst/>
          </a:prstGeom>
          <a:noFill/>
          <a:ln w="50800">
            <a:solidFill>
              <a:srgbClr val="9F361D"/>
            </a:solidFill>
          </a:ln>
          <a:effectLst>
            <a:outerShdw blurRad="50800" dist="1016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B9F29E72-8332-4749-8D7A-9FDBB08BE2A6}"/>
              </a:ext>
            </a:extLst>
          </p:cNvPr>
          <p:cNvSpPr txBox="1"/>
          <p:nvPr/>
        </p:nvSpPr>
        <p:spPr>
          <a:xfrm>
            <a:off x="4745079" y="1087388"/>
            <a:ext cx="298922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mic Sans MS" panose="030F0702030302020204" pitchFamily="66" charset="0"/>
              </a:rPr>
              <a:t>Regression Testing</a:t>
            </a:r>
            <a:endParaRPr lang="LID4096" sz="2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7175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6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1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3000" fill="hold"/>
                                        <p:tgtEl>
                                          <p:spTgt spid="8"/>
                                        </p:tgtEl>
                                      </p:cBhvr>
                                      <p:by x="250000" y="250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1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2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2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3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1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1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1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1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1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1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1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1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1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1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1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1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1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1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1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1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1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1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1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1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1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1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1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1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1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1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1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1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1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1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1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1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1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1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3" dur="1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1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1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1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1" dur="1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1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3" dur="1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6" dur="1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1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8" dur="1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1" dur="1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1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3" dur="1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6" dur="1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1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8" dur="1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1" dur="1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1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3" dur="1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6" dur="1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1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8" dur="1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68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Roof" descr="ROOF: &#10;Dazzling Mediterranean Roman style roof tiles">
            <a:extLst>
              <a:ext uri="{FF2B5EF4-FFF2-40B4-BE49-F238E27FC236}">
                <a16:creationId xmlns:a16="http://schemas.microsoft.com/office/drawing/2014/main" id="{AC5C0364-541E-443A-9C81-6435F16B3C4F}"/>
              </a:ext>
            </a:extLst>
          </p:cNvPr>
          <p:cNvSpPr txBox="1"/>
          <p:nvPr/>
        </p:nvSpPr>
        <p:spPr>
          <a:xfrm>
            <a:off x="8185406" y="612112"/>
            <a:ext cx="3583303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ROOF: </a:t>
            </a:r>
          </a:p>
          <a:p>
            <a:pPr algn="ctr"/>
            <a:r>
              <a:rPr lang="en-US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Dazzling Mediterranean Roman style roof tiles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487F6E-D5B0-4C50-A882-9CB553277547}"/>
              </a:ext>
            </a:extLst>
          </p:cNvPr>
          <p:cNvSpPr txBox="1"/>
          <p:nvPr/>
        </p:nvSpPr>
        <p:spPr>
          <a:xfrm>
            <a:off x="2980857" y="1319998"/>
            <a:ext cx="7777258" cy="37437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n-US" sz="2400" dirty="0">
                <a:latin typeface="Calibri" panose="020F0502020204030204" pitchFamily="34" charset="0"/>
                <a:cs typeface="Arial" panose="020B0604020202020204" pitchFamily="34" charset="0"/>
              </a:rPr>
              <a:t>Our Goal</a:t>
            </a:r>
            <a:endParaRPr lang="he-IL" sz="2400" dirty="0">
              <a:latin typeface="Calibri" panose="020F050202020403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n-US" sz="2400" dirty="0">
                <a:latin typeface="Calibri" panose="020F0502020204030204" pitchFamily="34" charset="0"/>
                <a:cs typeface="Arial" panose="020B0604020202020204" pitchFamily="34" charset="0"/>
              </a:rPr>
              <a:t>Architecture &amp; Lifecycle</a:t>
            </a:r>
          </a:p>
          <a:p>
            <a:pPr marL="342900" indent="-342900">
              <a:lnSpc>
                <a:spcPct val="150000"/>
              </a:lnSpc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n-US" sz="2400" dirty="0">
                <a:latin typeface="Calibri" panose="020F0502020204030204" pitchFamily="34" charset="0"/>
                <a:cs typeface="Arial" panose="020B0604020202020204" pitchFamily="34" charset="0"/>
              </a:rPr>
              <a:t>Implementing Intents &amp; Entities</a:t>
            </a:r>
          </a:p>
          <a:p>
            <a:pPr marL="342900" indent="-342900">
              <a:lnSpc>
                <a:spcPct val="150000"/>
              </a:lnSpc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n-US" sz="2400" dirty="0">
                <a:latin typeface="Calibri" panose="020F0502020204030204" pitchFamily="34" charset="0"/>
                <a:cs typeface="Arial" panose="020B0604020202020204" pitchFamily="34" charset="0"/>
              </a:rPr>
              <a:t>Evaluation Metrics</a:t>
            </a:r>
          </a:p>
          <a:p>
            <a:pPr marL="342900" indent="-342900">
              <a:lnSpc>
                <a:spcPct val="150000"/>
              </a:lnSpc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n-US" sz="2400" dirty="0">
                <a:latin typeface="Calibri" panose="020F0502020204030204" pitchFamily="34" charset="0"/>
                <a:cs typeface="Arial" panose="020B0604020202020204" pitchFamily="34" charset="0"/>
              </a:rPr>
              <a:t>Dialog Management</a:t>
            </a:r>
          </a:p>
          <a:p>
            <a:pPr marL="342900" indent="-342900">
              <a:lnSpc>
                <a:spcPct val="150000"/>
              </a:lnSpc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n-US" sz="2400" dirty="0">
                <a:latin typeface="Calibri" panose="020F0502020204030204" pitchFamily="34" charset="0"/>
                <a:cs typeface="Arial" panose="020B0604020202020204" pitchFamily="34" charset="0"/>
              </a:rPr>
              <a:t>Conclusions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6734710-DB4F-41B3-BEE7-FADD54F418C9}"/>
              </a:ext>
            </a:extLst>
          </p:cNvPr>
          <p:cNvSpPr txBox="1"/>
          <p:nvPr/>
        </p:nvSpPr>
        <p:spPr>
          <a:xfrm>
            <a:off x="2698397" y="144239"/>
            <a:ext cx="6986582" cy="707886"/>
          </a:xfrm>
          <a:prstGeom prst="rect">
            <a:avLst/>
          </a:prstGeom>
          <a:solidFill>
            <a:srgbClr val="9F361D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Agenda</a:t>
            </a:r>
            <a:endParaRPr lang="LID4096" sz="40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CEE8D9-2451-4AA3-85A4-F0EE5EC959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042" y="2452556"/>
            <a:ext cx="2966442" cy="158467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D821803-1D53-4477-9442-8189E06772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830"/>
          <a:stretch/>
        </p:blipFill>
        <p:spPr>
          <a:xfrm>
            <a:off x="10446470" y="1218"/>
            <a:ext cx="1590675" cy="1121066"/>
          </a:xfrm>
          <a:prstGeom prst="rect">
            <a:avLst/>
          </a:prstGeom>
        </p:spPr>
      </p:pic>
      <p:pic>
        <p:nvPicPr>
          <p:cNvPr id="5122" name="Picture 2" descr="Hungry Episode 5 GIF by Friends">
            <a:extLst>
              <a:ext uri="{FF2B5EF4-FFF2-40B4-BE49-F238E27FC236}">
                <a16:creationId xmlns:a16="http://schemas.microsoft.com/office/drawing/2014/main" id="{05A7A658-716A-40F2-B87B-E8E0BB8AF08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8353" y="1463019"/>
            <a:ext cx="2344574" cy="1953812"/>
          </a:xfrm>
          <a:prstGeom prst="rect">
            <a:avLst/>
          </a:prstGeom>
          <a:noFill/>
          <a:ln w="25400">
            <a:solidFill>
              <a:srgbClr val="9F361D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981177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A5FF2D16-3EB1-440F-A69C-D37E8A4B97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294406">
            <a:off x="2903808" y="1107144"/>
            <a:ext cx="1774295" cy="103802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B5730DE-3D3E-4911-9861-125DE1AB2E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680974">
            <a:off x="7434080" y="2186607"/>
            <a:ext cx="3708250" cy="4639835"/>
          </a:xfrm>
          <a:prstGeom prst="rect">
            <a:avLst/>
          </a:prstGeom>
          <a:ln w="25400">
            <a:solidFill>
              <a:srgbClr val="9F361D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96734710-DB4F-41B3-BEE7-FADD54F418C9}"/>
              </a:ext>
            </a:extLst>
          </p:cNvPr>
          <p:cNvSpPr txBox="1"/>
          <p:nvPr/>
        </p:nvSpPr>
        <p:spPr>
          <a:xfrm>
            <a:off x="2698397" y="144239"/>
            <a:ext cx="6986582" cy="707886"/>
          </a:xfrm>
          <a:prstGeom prst="rect">
            <a:avLst/>
          </a:prstGeom>
          <a:solidFill>
            <a:srgbClr val="9F361D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Measurements</a:t>
            </a:r>
            <a:endParaRPr lang="LID4096" sz="40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CEE8D9-2451-4AA3-85A4-F0EE5EC959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7042" y="2452556"/>
            <a:ext cx="2966442" cy="158467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19EF972-A672-4670-BF60-7C1FB778E20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8830"/>
          <a:stretch/>
        </p:blipFill>
        <p:spPr>
          <a:xfrm>
            <a:off x="10446470" y="1218"/>
            <a:ext cx="1590675" cy="112106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C05C6861-E419-4C17-8230-B327041316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458815">
            <a:off x="8300952" y="1087477"/>
            <a:ext cx="3124200" cy="1466850"/>
          </a:xfrm>
          <a:prstGeom prst="rect">
            <a:avLst/>
          </a:prstGeom>
        </p:spPr>
      </p:pic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206A5C0C-21A0-48C6-9B52-B221886B232F}"/>
              </a:ext>
            </a:extLst>
          </p:cNvPr>
          <p:cNvSpPr/>
          <p:nvPr/>
        </p:nvSpPr>
        <p:spPr>
          <a:xfrm>
            <a:off x="4303389" y="2400185"/>
            <a:ext cx="1464436" cy="658347"/>
          </a:xfrm>
          <a:custGeom>
            <a:avLst/>
            <a:gdLst>
              <a:gd name="connsiteX0" fmla="*/ 65380 w 1464405"/>
              <a:gd name="connsiteY0" fmla="*/ 623297 h 714664"/>
              <a:gd name="connsiteX1" fmla="*/ 213162 w 1464405"/>
              <a:gd name="connsiteY1" fmla="*/ 706424 h 714664"/>
              <a:gd name="connsiteX2" fmla="*/ 397889 w 1464405"/>
              <a:gd name="connsiteY2" fmla="*/ 706424 h 714664"/>
              <a:gd name="connsiteX3" fmla="*/ 693453 w 1464405"/>
              <a:gd name="connsiteY3" fmla="*/ 660243 h 714664"/>
              <a:gd name="connsiteX4" fmla="*/ 1016725 w 1464405"/>
              <a:gd name="connsiteY4" fmla="*/ 604824 h 714664"/>
              <a:gd name="connsiteX5" fmla="*/ 1312289 w 1464405"/>
              <a:gd name="connsiteY5" fmla="*/ 558643 h 714664"/>
              <a:gd name="connsiteX6" fmla="*/ 1432362 w 1464405"/>
              <a:gd name="connsiteY6" fmla="*/ 392388 h 714664"/>
              <a:gd name="connsiteX7" fmla="*/ 1460071 w 1464405"/>
              <a:gd name="connsiteY7" fmla="*/ 161479 h 714664"/>
              <a:gd name="connsiteX8" fmla="*/ 1358471 w 1464405"/>
              <a:gd name="connsiteY8" fmla="*/ 22933 h 714664"/>
              <a:gd name="connsiteX9" fmla="*/ 933598 w 1464405"/>
              <a:gd name="connsiteY9" fmla="*/ 4461 h 714664"/>
              <a:gd name="connsiteX10" fmla="*/ 508725 w 1464405"/>
              <a:gd name="connsiteY10" fmla="*/ 69115 h 714664"/>
              <a:gd name="connsiteX11" fmla="*/ 148507 w 1464405"/>
              <a:gd name="connsiteY11" fmla="*/ 143006 h 714664"/>
              <a:gd name="connsiteX12" fmla="*/ 725 w 1464405"/>
              <a:gd name="connsiteY12" fmla="*/ 309261 h 714664"/>
              <a:gd name="connsiteX13" fmla="*/ 93089 w 1464405"/>
              <a:gd name="connsiteY13" fmla="*/ 540170 h 714664"/>
              <a:gd name="connsiteX14" fmla="*/ 120798 w 1464405"/>
              <a:gd name="connsiteY14" fmla="*/ 678715 h 714664"/>
              <a:gd name="connsiteX15" fmla="*/ 222398 w 1464405"/>
              <a:gd name="connsiteY15" fmla="*/ 697188 h 714664"/>
              <a:gd name="connsiteX0" fmla="*/ 1880 w 1464405"/>
              <a:gd name="connsiteY0" fmla="*/ 604247 h 716006"/>
              <a:gd name="connsiteX1" fmla="*/ 213162 w 1464405"/>
              <a:gd name="connsiteY1" fmla="*/ 706424 h 716006"/>
              <a:gd name="connsiteX2" fmla="*/ 397889 w 1464405"/>
              <a:gd name="connsiteY2" fmla="*/ 706424 h 716006"/>
              <a:gd name="connsiteX3" fmla="*/ 693453 w 1464405"/>
              <a:gd name="connsiteY3" fmla="*/ 660243 h 716006"/>
              <a:gd name="connsiteX4" fmla="*/ 1016725 w 1464405"/>
              <a:gd name="connsiteY4" fmla="*/ 604824 h 716006"/>
              <a:gd name="connsiteX5" fmla="*/ 1312289 w 1464405"/>
              <a:gd name="connsiteY5" fmla="*/ 558643 h 716006"/>
              <a:gd name="connsiteX6" fmla="*/ 1432362 w 1464405"/>
              <a:gd name="connsiteY6" fmla="*/ 392388 h 716006"/>
              <a:gd name="connsiteX7" fmla="*/ 1460071 w 1464405"/>
              <a:gd name="connsiteY7" fmla="*/ 161479 h 716006"/>
              <a:gd name="connsiteX8" fmla="*/ 1358471 w 1464405"/>
              <a:gd name="connsiteY8" fmla="*/ 22933 h 716006"/>
              <a:gd name="connsiteX9" fmla="*/ 933598 w 1464405"/>
              <a:gd name="connsiteY9" fmla="*/ 4461 h 716006"/>
              <a:gd name="connsiteX10" fmla="*/ 508725 w 1464405"/>
              <a:gd name="connsiteY10" fmla="*/ 69115 h 716006"/>
              <a:gd name="connsiteX11" fmla="*/ 148507 w 1464405"/>
              <a:gd name="connsiteY11" fmla="*/ 143006 h 716006"/>
              <a:gd name="connsiteX12" fmla="*/ 725 w 1464405"/>
              <a:gd name="connsiteY12" fmla="*/ 309261 h 716006"/>
              <a:gd name="connsiteX13" fmla="*/ 93089 w 1464405"/>
              <a:gd name="connsiteY13" fmla="*/ 540170 h 716006"/>
              <a:gd name="connsiteX14" fmla="*/ 120798 w 1464405"/>
              <a:gd name="connsiteY14" fmla="*/ 678715 h 716006"/>
              <a:gd name="connsiteX15" fmla="*/ 222398 w 1464405"/>
              <a:gd name="connsiteY15" fmla="*/ 697188 h 716006"/>
              <a:gd name="connsiteX0" fmla="*/ 1911 w 1464436"/>
              <a:gd name="connsiteY0" fmla="*/ 604247 h 784483"/>
              <a:gd name="connsiteX1" fmla="*/ 213193 w 1464436"/>
              <a:gd name="connsiteY1" fmla="*/ 706424 h 784483"/>
              <a:gd name="connsiteX2" fmla="*/ 397920 w 1464436"/>
              <a:gd name="connsiteY2" fmla="*/ 706424 h 784483"/>
              <a:gd name="connsiteX3" fmla="*/ 693484 w 1464436"/>
              <a:gd name="connsiteY3" fmla="*/ 660243 h 784483"/>
              <a:gd name="connsiteX4" fmla="*/ 1016756 w 1464436"/>
              <a:gd name="connsiteY4" fmla="*/ 604824 h 784483"/>
              <a:gd name="connsiteX5" fmla="*/ 1312320 w 1464436"/>
              <a:gd name="connsiteY5" fmla="*/ 558643 h 784483"/>
              <a:gd name="connsiteX6" fmla="*/ 1432393 w 1464436"/>
              <a:gd name="connsiteY6" fmla="*/ 392388 h 784483"/>
              <a:gd name="connsiteX7" fmla="*/ 1460102 w 1464436"/>
              <a:gd name="connsiteY7" fmla="*/ 161479 h 784483"/>
              <a:gd name="connsiteX8" fmla="*/ 1358502 w 1464436"/>
              <a:gd name="connsiteY8" fmla="*/ 22933 h 784483"/>
              <a:gd name="connsiteX9" fmla="*/ 933629 w 1464436"/>
              <a:gd name="connsiteY9" fmla="*/ 4461 h 784483"/>
              <a:gd name="connsiteX10" fmla="*/ 508756 w 1464436"/>
              <a:gd name="connsiteY10" fmla="*/ 69115 h 784483"/>
              <a:gd name="connsiteX11" fmla="*/ 148538 w 1464436"/>
              <a:gd name="connsiteY11" fmla="*/ 143006 h 784483"/>
              <a:gd name="connsiteX12" fmla="*/ 756 w 1464436"/>
              <a:gd name="connsiteY12" fmla="*/ 309261 h 784483"/>
              <a:gd name="connsiteX13" fmla="*/ 93120 w 1464436"/>
              <a:gd name="connsiteY13" fmla="*/ 540170 h 784483"/>
              <a:gd name="connsiteX14" fmla="*/ 143054 w 1464436"/>
              <a:gd name="connsiteY14" fmla="*/ 780315 h 784483"/>
              <a:gd name="connsiteX15" fmla="*/ 222429 w 1464436"/>
              <a:gd name="connsiteY15" fmla="*/ 697188 h 784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464436" h="784483">
                <a:moveTo>
                  <a:pt x="1911" y="604247"/>
                </a:moveTo>
                <a:cubicBezTo>
                  <a:pt x="48093" y="638883"/>
                  <a:pt x="147192" y="689395"/>
                  <a:pt x="213193" y="706424"/>
                </a:cubicBezTo>
                <a:cubicBezTo>
                  <a:pt x="279195" y="723454"/>
                  <a:pt x="317872" y="714121"/>
                  <a:pt x="397920" y="706424"/>
                </a:cubicBezTo>
                <a:cubicBezTo>
                  <a:pt x="477969" y="698727"/>
                  <a:pt x="693484" y="660243"/>
                  <a:pt x="693484" y="660243"/>
                </a:cubicBezTo>
                <a:lnTo>
                  <a:pt x="1016756" y="604824"/>
                </a:lnTo>
                <a:cubicBezTo>
                  <a:pt x="1119895" y="587891"/>
                  <a:pt x="1243047" y="594049"/>
                  <a:pt x="1312320" y="558643"/>
                </a:cubicBezTo>
                <a:cubicBezTo>
                  <a:pt x="1381593" y="523237"/>
                  <a:pt x="1407763" y="458582"/>
                  <a:pt x="1432393" y="392388"/>
                </a:cubicBezTo>
                <a:cubicBezTo>
                  <a:pt x="1457023" y="326194"/>
                  <a:pt x="1472417" y="223055"/>
                  <a:pt x="1460102" y="161479"/>
                </a:cubicBezTo>
                <a:cubicBezTo>
                  <a:pt x="1447787" y="99903"/>
                  <a:pt x="1446247" y="49103"/>
                  <a:pt x="1358502" y="22933"/>
                </a:cubicBezTo>
                <a:cubicBezTo>
                  <a:pt x="1270757" y="-3237"/>
                  <a:pt x="1075253" y="-3236"/>
                  <a:pt x="933629" y="4461"/>
                </a:cubicBezTo>
                <a:cubicBezTo>
                  <a:pt x="792005" y="12158"/>
                  <a:pt x="639604" y="46024"/>
                  <a:pt x="508756" y="69115"/>
                </a:cubicBezTo>
                <a:cubicBezTo>
                  <a:pt x="377908" y="92206"/>
                  <a:pt x="233205" y="102982"/>
                  <a:pt x="148538" y="143006"/>
                </a:cubicBezTo>
                <a:cubicBezTo>
                  <a:pt x="63871" y="183030"/>
                  <a:pt x="9992" y="243067"/>
                  <a:pt x="756" y="309261"/>
                </a:cubicBezTo>
                <a:cubicBezTo>
                  <a:pt x="-8480" y="375455"/>
                  <a:pt x="69404" y="461661"/>
                  <a:pt x="93120" y="540170"/>
                </a:cubicBezTo>
                <a:cubicBezTo>
                  <a:pt x="116836" y="618679"/>
                  <a:pt x="121503" y="754145"/>
                  <a:pt x="143054" y="780315"/>
                </a:cubicBezTo>
                <a:cubicBezTo>
                  <a:pt x="164605" y="806485"/>
                  <a:pt x="182404" y="701036"/>
                  <a:pt x="222429" y="697188"/>
                </a:cubicBezTo>
              </a:path>
            </a:pathLst>
          </a:custGeom>
          <a:noFill/>
          <a:ln w="76200" cap="rnd">
            <a:solidFill>
              <a:srgbClr val="BE202F">
                <a:alpha val="6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cv</a:t>
            </a:r>
            <a:endParaRPr lang="LID4096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83482A1D-4381-40A9-BFE5-CC0E630CC4F2}"/>
              </a:ext>
            </a:extLst>
          </p:cNvPr>
          <p:cNvSpPr/>
          <p:nvPr/>
        </p:nvSpPr>
        <p:spPr>
          <a:xfrm rot="1125588">
            <a:off x="9088372" y="2755787"/>
            <a:ext cx="1249838" cy="413560"/>
          </a:xfrm>
          <a:custGeom>
            <a:avLst/>
            <a:gdLst>
              <a:gd name="connsiteX0" fmla="*/ 65380 w 1464405"/>
              <a:gd name="connsiteY0" fmla="*/ 623297 h 714664"/>
              <a:gd name="connsiteX1" fmla="*/ 213162 w 1464405"/>
              <a:gd name="connsiteY1" fmla="*/ 706424 h 714664"/>
              <a:gd name="connsiteX2" fmla="*/ 397889 w 1464405"/>
              <a:gd name="connsiteY2" fmla="*/ 706424 h 714664"/>
              <a:gd name="connsiteX3" fmla="*/ 693453 w 1464405"/>
              <a:gd name="connsiteY3" fmla="*/ 660243 h 714664"/>
              <a:gd name="connsiteX4" fmla="*/ 1016725 w 1464405"/>
              <a:gd name="connsiteY4" fmla="*/ 604824 h 714664"/>
              <a:gd name="connsiteX5" fmla="*/ 1312289 w 1464405"/>
              <a:gd name="connsiteY5" fmla="*/ 558643 h 714664"/>
              <a:gd name="connsiteX6" fmla="*/ 1432362 w 1464405"/>
              <a:gd name="connsiteY6" fmla="*/ 392388 h 714664"/>
              <a:gd name="connsiteX7" fmla="*/ 1460071 w 1464405"/>
              <a:gd name="connsiteY7" fmla="*/ 161479 h 714664"/>
              <a:gd name="connsiteX8" fmla="*/ 1358471 w 1464405"/>
              <a:gd name="connsiteY8" fmla="*/ 22933 h 714664"/>
              <a:gd name="connsiteX9" fmla="*/ 933598 w 1464405"/>
              <a:gd name="connsiteY9" fmla="*/ 4461 h 714664"/>
              <a:gd name="connsiteX10" fmla="*/ 508725 w 1464405"/>
              <a:gd name="connsiteY10" fmla="*/ 69115 h 714664"/>
              <a:gd name="connsiteX11" fmla="*/ 148507 w 1464405"/>
              <a:gd name="connsiteY11" fmla="*/ 143006 h 714664"/>
              <a:gd name="connsiteX12" fmla="*/ 725 w 1464405"/>
              <a:gd name="connsiteY12" fmla="*/ 309261 h 714664"/>
              <a:gd name="connsiteX13" fmla="*/ 93089 w 1464405"/>
              <a:gd name="connsiteY13" fmla="*/ 540170 h 714664"/>
              <a:gd name="connsiteX14" fmla="*/ 120798 w 1464405"/>
              <a:gd name="connsiteY14" fmla="*/ 678715 h 714664"/>
              <a:gd name="connsiteX15" fmla="*/ 222398 w 1464405"/>
              <a:gd name="connsiteY15" fmla="*/ 697188 h 714664"/>
              <a:gd name="connsiteX0" fmla="*/ 1880 w 1464405"/>
              <a:gd name="connsiteY0" fmla="*/ 604247 h 716006"/>
              <a:gd name="connsiteX1" fmla="*/ 213162 w 1464405"/>
              <a:gd name="connsiteY1" fmla="*/ 706424 h 716006"/>
              <a:gd name="connsiteX2" fmla="*/ 397889 w 1464405"/>
              <a:gd name="connsiteY2" fmla="*/ 706424 h 716006"/>
              <a:gd name="connsiteX3" fmla="*/ 693453 w 1464405"/>
              <a:gd name="connsiteY3" fmla="*/ 660243 h 716006"/>
              <a:gd name="connsiteX4" fmla="*/ 1016725 w 1464405"/>
              <a:gd name="connsiteY4" fmla="*/ 604824 h 716006"/>
              <a:gd name="connsiteX5" fmla="*/ 1312289 w 1464405"/>
              <a:gd name="connsiteY5" fmla="*/ 558643 h 716006"/>
              <a:gd name="connsiteX6" fmla="*/ 1432362 w 1464405"/>
              <a:gd name="connsiteY6" fmla="*/ 392388 h 716006"/>
              <a:gd name="connsiteX7" fmla="*/ 1460071 w 1464405"/>
              <a:gd name="connsiteY7" fmla="*/ 161479 h 716006"/>
              <a:gd name="connsiteX8" fmla="*/ 1358471 w 1464405"/>
              <a:gd name="connsiteY8" fmla="*/ 22933 h 716006"/>
              <a:gd name="connsiteX9" fmla="*/ 933598 w 1464405"/>
              <a:gd name="connsiteY9" fmla="*/ 4461 h 716006"/>
              <a:gd name="connsiteX10" fmla="*/ 508725 w 1464405"/>
              <a:gd name="connsiteY10" fmla="*/ 69115 h 716006"/>
              <a:gd name="connsiteX11" fmla="*/ 148507 w 1464405"/>
              <a:gd name="connsiteY11" fmla="*/ 143006 h 716006"/>
              <a:gd name="connsiteX12" fmla="*/ 725 w 1464405"/>
              <a:gd name="connsiteY12" fmla="*/ 309261 h 716006"/>
              <a:gd name="connsiteX13" fmla="*/ 93089 w 1464405"/>
              <a:gd name="connsiteY13" fmla="*/ 540170 h 716006"/>
              <a:gd name="connsiteX14" fmla="*/ 120798 w 1464405"/>
              <a:gd name="connsiteY14" fmla="*/ 678715 h 716006"/>
              <a:gd name="connsiteX15" fmla="*/ 222398 w 1464405"/>
              <a:gd name="connsiteY15" fmla="*/ 697188 h 716006"/>
              <a:gd name="connsiteX0" fmla="*/ 1911 w 1464436"/>
              <a:gd name="connsiteY0" fmla="*/ 604247 h 784483"/>
              <a:gd name="connsiteX1" fmla="*/ 213193 w 1464436"/>
              <a:gd name="connsiteY1" fmla="*/ 706424 h 784483"/>
              <a:gd name="connsiteX2" fmla="*/ 397920 w 1464436"/>
              <a:gd name="connsiteY2" fmla="*/ 706424 h 784483"/>
              <a:gd name="connsiteX3" fmla="*/ 693484 w 1464436"/>
              <a:gd name="connsiteY3" fmla="*/ 660243 h 784483"/>
              <a:gd name="connsiteX4" fmla="*/ 1016756 w 1464436"/>
              <a:gd name="connsiteY4" fmla="*/ 604824 h 784483"/>
              <a:gd name="connsiteX5" fmla="*/ 1312320 w 1464436"/>
              <a:gd name="connsiteY5" fmla="*/ 558643 h 784483"/>
              <a:gd name="connsiteX6" fmla="*/ 1432393 w 1464436"/>
              <a:gd name="connsiteY6" fmla="*/ 392388 h 784483"/>
              <a:gd name="connsiteX7" fmla="*/ 1460102 w 1464436"/>
              <a:gd name="connsiteY7" fmla="*/ 161479 h 784483"/>
              <a:gd name="connsiteX8" fmla="*/ 1358502 w 1464436"/>
              <a:gd name="connsiteY8" fmla="*/ 22933 h 784483"/>
              <a:gd name="connsiteX9" fmla="*/ 933629 w 1464436"/>
              <a:gd name="connsiteY9" fmla="*/ 4461 h 784483"/>
              <a:gd name="connsiteX10" fmla="*/ 508756 w 1464436"/>
              <a:gd name="connsiteY10" fmla="*/ 69115 h 784483"/>
              <a:gd name="connsiteX11" fmla="*/ 148538 w 1464436"/>
              <a:gd name="connsiteY11" fmla="*/ 143006 h 784483"/>
              <a:gd name="connsiteX12" fmla="*/ 756 w 1464436"/>
              <a:gd name="connsiteY12" fmla="*/ 309261 h 784483"/>
              <a:gd name="connsiteX13" fmla="*/ 93120 w 1464436"/>
              <a:gd name="connsiteY13" fmla="*/ 540170 h 784483"/>
              <a:gd name="connsiteX14" fmla="*/ 143054 w 1464436"/>
              <a:gd name="connsiteY14" fmla="*/ 780315 h 784483"/>
              <a:gd name="connsiteX15" fmla="*/ 222429 w 1464436"/>
              <a:gd name="connsiteY15" fmla="*/ 697188 h 784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464436" h="784483">
                <a:moveTo>
                  <a:pt x="1911" y="604247"/>
                </a:moveTo>
                <a:cubicBezTo>
                  <a:pt x="48093" y="638883"/>
                  <a:pt x="147192" y="689395"/>
                  <a:pt x="213193" y="706424"/>
                </a:cubicBezTo>
                <a:cubicBezTo>
                  <a:pt x="279195" y="723454"/>
                  <a:pt x="317872" y="714121"/>
                  <a:pt x="397920" y="706424"/>
                </a:cubicBezTo>
                <a:cubicBezTo>
                  <a:pt x="477969" y="698727"/>
                  <a:pt x="693484" y="660243"/>
                  <a:pt x="693484" y="660243"/>
                </a:cubicBezTo>
                <a:lnTo>
                  <a:pt x="1016756" y="604824"/>
                </a:lnTo>
                <a:cubicBezTo>
                  <a:pt x="1119895" y="587891"/>
                  <a:pt x="1243047" y="594049"/>
                  <a:pt x="1312320" y="558643"/>
                </a:cubicBezTo>
                <a:cubicBezTo>
                  <a:pt x="1381593" y="523237"/>
                  <a:pt x="1407763" y="458582"/>
                  <a:pt x="1432393" y="392388"/>
                </a:cubicBezTo>
                <a:cubicBezTo>
                  <a:pt x="1457023" y="326194"/>
                  <a:pt x="1472417" y="223055"/>
                  <a:pt x="1460102" y="161479"/>
                </a:cubicBezTo>
                <a:cubicBezTo>
                  <a:pt x="1447787" y="99903"/>
                  <a:pt x="1446247" y="49103"/>
                  <a:pt x="1358502" y="22933"/>
                </a:cubicBezTo>
                <a:cubicBezTo>
                  <a:pt x="1270757" y="-3237"/>
                  <a:pt x="1075253" y="-3236"/>
                  <a:pt x="933629" y="4461"/>
                </a:cubicBezTo>
                <a:cubicBezTo>
                  <a:pt x="792005" y="12158"/>
                  <a:pt x="639604" y="46024"/>
                  <a:pt x="508756" y="69115"/>
                </a:cubicBezTo>
                <a:cubicBezTo>
                  <a:pt x="377908" y="92206"/>
                  <a:pt x="233205" y="102982"/>
                  <a:pt x="148538" y="143006"/>
                </a:cubicBezTo>
                <a:cubicBezTo>
                  <a:pt x="63871" y="183030"/>
                  <a:pt x="9992" y="243067"/>
                  <a:pt x="756" y="309261"/>
                </a:cubicBezTo>
                <a:cubicBezTo>
                  <a:pt x="-8480" y="375455"/>
                  <a:pt x="69404" y="461661"/>
                  <a:pt x="93120" y="540170"/>
                </a:cubicBezTo>
                <a:cubicBezTo>
                  <a:pt x="116836" y="618679"/>
                  <a:pt x="121503" y="754145"/>
                  <a:pt x="143054" y="780315"/>
                </a:cubicBezTo>
                <a:cubicBezTo>
                  <a:pt x="164605" y="806485"/>
                  <a:pt x="182404" y="701036"/>
                  <a:pt x="222429" y="697188"/>
                </a:cubicBezTo>
              </a:path>
            </a:pathLst>
          </a:custGeom>
          <a:noFill/>
          <a:ln w="76200" cap="rnd">
            <a:solidFill>
              <a:srgbClr val="BE202F">
                <a:alpha val="6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cv</a:t>
            </a:r>
            <a:endParaRPr lang="LID4096" dirty="0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30F3763A-375B-4EF7-A7C0-74B8605515F5}"/>
              </a:ext>
            </a:extLst>
          </p:cNvPr>
          <p:cNvCxnSpPr>
            <a:cxnSpLocks/>
          </p:cNvCxnSpPr>
          <p:nvPr/>
        </p:nvCxnSpPr>
        <p:spPr>
          <a:xfrm flipH="1">
            <a:off x="6322520" y="2956614"/>
            <a:ext cx="295210" cy="0"/>
          </a:xfrm>
          <a:prstGeom prst="straightConnector1">
            <a:avLst/>
          </a:prstGeom>
          <a:ln w="47625">
            <a:solidFill>
              <a:srgbClr val="9F361D">
                <a:alpha val="72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5257DDE5-212E-4A3D-AF64-720B02A3448D}"/>
              </a:ext>
            </a:extLst>
          </p:cNvPr>
          <p:cNvGrpSpPr/>
          <p:nvPr/>
        </p:nvGrpSpPr>
        <p:grpSpPr>
          <a:xfrm>
            <a:off x="3122111" y="2031143"/>
            <a:ext cx="7295782" cy="4643373"/>
            <a:chOff x="3122111" y="2031143"/>
            <a:chExt cx="7295782" cy="4643373"/>
          </a:xfrm>
          <a:effectLst>
            <a:outerShdw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36C0411-2CE6-438F-8A6B-3E642FE632D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 rot="21292648">
              <a:off x="3122111" y="2031143"/>
              <a:ext cx="3882448" cy="4643373"/>
            </a:xfrm>
            <a:prstGeom prst="rect">
              <a:avLst/>
            </a:prstGeom>
            <a:ln w="25400">
              <a:solidFill>
                <a:srgbClr val="9F361D"/>
              </a:solidFill>
            </a:ln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CD683FD-6CD3-483A-8CA8-10385C12975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 rot="815286">
              <a:off x="9627318" y="4072746"/>
              <a:ext cx="790575" cy="276225"/>
            </a:xfrm>
            <a:prstGeom prst="rect">
              <a:avLst/>
            </a:prstGeom>
            <a:ln w="25400">
              <a:noFill/>
            </a:ln>
            <a:effectLst>
              <a:outerShdw dir="5400000" algn="ctr" rotWithShape="0">
                <a:schemeClr val="bg1"/>
              </a:outerShdw>
            </a:effectLst>
          </p:spPr>
        </p:pic>
      </p:grp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A6325051-612E-41C3-AAE1-6E06FC8DCD9B}"/>
              </a:ext>
            </a:extLst>
          </p:cNvPr>
          <p:cNvSpPr/>
          <p:nvPr/>
        </p:nvSpPr>
        <p:spPr>
          <a:xfrm>
            <a:off x="4392546" y="2422411"/>
            <a:ext cx="1346703" cy="607546"/>
          </a:xfrm>
          <a:custGeom>
            <a:avLst/>
            <a:gdLst>
              <a:gd name="connsiteX0" fmla="*/ 65380 w 1464405"/>
              <a:gd name="connsiteY0" fmla="*/ 623297 h 714664"/>
              <a:gd name="connsiteX1" fmla="*/ 213162 w 1464405"/>
              <a:gd name="connsiteY1" fmla="*/ 706424 h 714664"/>
              <a:gd name="connsiteX2" fmla="*/ 397889 w 1464405"/>
              <a:gd name="connsiteY2" fmla="*/ 706424 h 714664"/>
              <a:gd name="connsiteX3" fmla="*/ 693453 w 1464405"/>
              <a:gd name="connsiteY3" fmla="*/ 660243 h 714664"/>
              <a:gd name="connsiteX4" fmla="*/ 1016725 w 1464405"/>
              <a:gd name="connsiteY4" fmla="*/ 604824 h 714664"/>
              <a:gd name="connsiteX5" fmla="*/ 1312289 w 1464405"/>
              <a:gd name="connsiteY5" fmla="*/ 558643 h 714664"/>
              <a:gd name="connsiteX6" fmla="*/ 1432362 w 1464405"/>
              <a:gd name="connsiteY6" fmla="*/ 392388 h 714664"/>
              <a:gd name="connsiteX7" fmla="*/ 1460071 w 1464405"/>
              <a:gd name="connsiteY7" fmla="*/ 161479 h 714664"/>
              <a:gd name="connsiteX8" fmla="*/ 1358471 w 1464405"/>
              <a:gd name="connsiteY8" fmla="*/ 22933 h 714664"/>
              <a:gd name="connsiteX9" fmla="*/ 933598 w 1464405"/>
              <a:gd name="connsiteY9" fmla="*/ 4461 h 714664"/>
              <a:gd name="connsiteX10" fmla="*/ 508725 w 1464405"/>
              <a:gd name="connsiteY10" fmla="*/ 69115 h 714664"/>
              <a:gd name="connsiteX11" fmla="*/ 148507 w 1464405"/>
              <a:gd name="connsiteY11" fmla="*/ 143006 h 714664"/>
              <a:gd name="connsiteX12" fmla="*/ 725 w 1464405"/>
              <a:gd name="connsiteY12" fmla="*/ 309261 h 714664"/>
              <a:gd name="connsiteX13" fmla="*/ 93089 w 1464405"/>
              <a:gd name="connsiteY13" fmla="*/ 540170 h 714664"/>
              <a:gd name="connsiteX14" fmla="*/ 120798 w 1464405"/>
              <a:gd name="connsiteY14" fmla="*/ 678715 h 714664"/>
              <a:gd name="connsiteX15" fmla="*/ 222398 w 1464405"/>
              <a:gd name="connsiteY15" fmla="*/ 697188 h 714664"/>
              <a:gd name="connsiteX0" fmla="*/ 1880 w 1464405"/>
              <a:gd name="connsiteY0" fmla="*/ 604247 h 716006"/>
              <a:gd name="connsiteX1" fmla="*/ 213162 w 1464405"/>
              <a:gd name="connsiteY1" fmla="*/ 706424 h 716006"/>
              <a:gd name="connsiteX2" fmla="*/ 397889 w 1464405"/>
              <a:gd name="connsiteY2" fmla="*/ 706424 h 716006"/>
              <a:gd name="connsiteX3" fmla="*/ 693453 w 1464405"/>
              <a:gd name="connsiteY3" fmla="*/ 660243 h 716006"/>
              <a:gd name="connsiteX4" fmla="*/ 1016725 w 1464405"/>
              <a:gd name="connsiteY4" fmla="*/ 604824 h 716006"/>
              <a:gd name="connsiteX5" fmla="*/ 1312289 w 1464405"/>
              <a:gd name="connsiteY5" fmla="*/ 558643 h 716006"/>
              <a:gd name="connsiteX6" fmla="*/ 1432362 w 1464405"/>
              <a:gd name="connsiteY6" fmla="*/ 392388 h 716006"/>
              <a:gd name="connsiteX7" fmla="*/ 1460071 w 1464405"/>
              <a:gd name="connsiteY7" fmla="*/ 161479 h 716006"/>
              <a:gd name="connsiteX8" fmla="*/ 1358471 w 1464405"/>
              <a:gd name="connsiteY8" fmla="*/ 22933 h 716006"/>
              <a:gd name="connsiteX9" fmla="*/ 933598 w 1464405"/>
              <a:gd name="connsiteY9" fmla="*/ 4461 h 716006"/>
              <a:gd name="connsiteX10" fmla="*/ 508725 w 1464405"/>
              <a:gd name="connsiteY10" fmla="*/ 69115 h 716006"/>
              <a:gd name="connsiteX11" fmla="*/ 148507 w 1464405"/>
              <a:gd name="connsiteY11" fmla="*/ 143006 h 716006"/>
              <a:gd name="connsiteX12" fmla="*/ 725 w 1464405"/>
              <a:gd name="connsiteY12" fmla="*/ 309261 h 716006"/>
              <a:gd name="connsiteX13" fmla="*/ 93089 w 1464405"/>
              <a:gd name="connsiteY13" fmla="*/ 540170 h 716006"/>
              <a:gd name="connsiteX14" fmla="*/ 120798 w 1464405"/>
              <a:gd name="connsiteY14" fmla="*/ 678715 h 716006"/>
              <a:gd name="connsiteX15" fmla="*/ 222398 w 1464405"/>
              <a:gd name="connsiteY15" fmla="*/ 697188 h 716006"/>
              <a:gd name="connsiteX0" fmla="*/ 1911 w 1464436"/>
              <a:gd name="connsiteY0" fmla="*/ 604247 h 784483"/>
              <a:gd name="connsiteX1" fmla="*/ 213193 w 1464436"/>
              <a:gd name="connsiteY1" fmla="*/ 706424 h 784483"/>
              <a:gd name="connsiteX2" fmla="*/ 397920 w 1464436"/>
              <a:gd name="connsiteY2" fmla="*/ 706424 h 784483"/>
              <a:gd name="connsiteX3" fmla="*/ 693484 w 1464436"/>
              <a:gd name="connsiteY3" fmla="*/ 660243 h 784483"/>
              <a:gd name="connsiteX4" fmla="*/ 1016756 w 1464436"/>
              <a:gd name="connsiteY4" fmla="*/ 604824 h 784483"/>
              <a:gd name="connsiteX5" fmla="*/ 1312320 w 1464436"/>
              <a:gd name="connsiteY5" fmla="*/ 558643 h 784483"/>
              <a:gd name="connsiteX6" fmla="*/ 1432393 w 1464436"/>
              <a:gd name="connsiteY6" fmla="*/ 392388 h 784483"/>
              <a:gd name="connsiteX7" fmla="*/ 1460102 w 1464436"/>
              <a:gd name="connsiteY7" fmla="*/ 161479 h 784483"/>
              <a:gd name="connsiteX8" fmla="*/ 1358502 w 1464436"/>
              <a:gd name="connsiteY8" fmla="*/ 22933 h 784483"/>
              <a:gd name="connsiteX9" fmla="*/ 933629 w 1464436"/>
              <a:gd name="connsiteY9" fmla="*/ 4461 h 784483"/>
              <a:gd name="connsiteX10" fmla="*/ 508756 w 1464436"/>
              <a:gd name="connsiteY10" fmla="*/ 69115 h 784483"/>
              <a:gd name="connsiteX11" fmla="*/ 148538 w 1464436"/>
              <a:gd name="connsiteY11" fmla="*/ 143006 h 784483"/>
              <a:gd name="connsiteX12" fmla="*/ 756 w 1464436"/>
              <a:gd name="connsiteY12" fmla="*/ 309261 h 784483"/>
              <a:gd name="connsiteX13" fmla="*/ 93120 w 1464436"/>
              <a:gd name="connsiteY13" fmla="*/ 540170 h 784483"/>
              <a:gd name="connsiteX14" fmla="*/ 143054 w 1464436"/>
              <a:gd name="connsiteY14" fmla="*/ 780315 h 784483"/>
              <a:gd name="connsiteX15" fmla="*/ 222429 w 1464436"/>
              <a:gd name="connsiteY15" fmla="*/ 697188 h 784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464436" h="784483">
                <a:moveTo>
                  <a:pt x="1911" y="604247"/>
                </a:moveTo>
                <a:cubicBezTo>
                  <a:pt x="48093" y="638883"/>
                  <a:pt x="147192" y="689395"/>
                  <a:pt x="213193" y="706424"/>
                </a:cubicBezTo>
                <a:cubicBezTo>
                  <a:pt x="279195" y="723454"/>
                  <a:pt x="317872" y="714121"/>
                  <a:pt x="397920" y="706424"/>
                </a:cubicBezTo>
                <a:cubicBezTo>
                  <a:pt x="477969" y="698727"/>
                  <a:pt x="693484" y="660243"/>
                  <a:pt x="693484" y="660243"/>
                </a:cubicBezTo>
                <a:lnTo>
                  <a:pt x="1016756" y="604824"/>
                </a:lnTo>
                <a:cubicBezTo>
                  <a:pt x="1119895" y="587891"/>
                  <a:pt x="1243047" y="594049"/>
                  <a:pt x="1312320" y="558643"/>
                </a:cubicBezTo>
                <a:cubicBezTo>
                  <a:pt x="1381593" y="523237"/>
                  <a:pt x="1407763" y="458582"/>
                  <a:pt x="1432393" y="392388"/>
                </a:cubicBezTo>
                <a:cubicBezTo>
                  <a:pt x="1457023" y="326194"/>
                  <a:pt x="1472417" y="223055"/>
                  <a:pt x="1460102" y="161479"/>
                </a:cubicBezTo>
                <a:cubicBezTo>
                  <a:pt x="1447787" y="99903"/>
                  <a:pt x="1446247" y="49103"/>
                  <a:pt x="1358502" y="22933"/>
                </a:cubicBezTo>
                <a:cubicBezTo>
                  <a:pt x="1270757" y="-3237"/>
                  <a:pt x="1075253" y="-3236"/>
                  <a:pt x="933629" y="4461"/>
                </a:cubicBezTo>
                <a:cubicBezTo>
                  <a:pt x="792005" y="12158"/>
                  <a:pt x="639604" y="46024"/>
                  <a:pt x="508756" y="69115"/>
                </a:cubicBezTo>
                <a:cubicBezTo>
                  <a:pt x="377908" y="92206"/>
                  <a:pt x="233205" y="102982"/>
                  <a:pt x="148538" y="143006"/>
                </a:cubicBezTo>
                <a:cubicBezTo>
                  <a:pt x="63871" y="183030"/>
                  <a:pt x="9992" y="243067"/>
                  <a:pt x="756" y="309261"/>
                </a:cubicBezTo>
                <a:cubicBezTo>
                  <a:pt x="-8480" y="375455"/>
                  <a:pt x="69404" y="461661"/>
                  <a:pt x="93120" y="540170"/>
                </a:cubicBezTo>
                <a:cubicBezTo>
                  <a:pt x="116836" y="618679"/>
                  <a:pt x="121503" y="754145"/>
                  <a:pt x="143054" y="780315"/>
                </a:cubicBezTo>
                <a:cubicBezTo>
                  <a:pt x="164605" y="806485"/>
                  <a:pt x="182404" y="701036"/>
                  <a:pt x="222429" y="697188"/>
                </a:cubicBezTo>
              </a:path>
            </a:pathLst>
          </a:custGeom>
          <a:noFill/>
          <a:ln w="76200" cap="rnd">
            <a:solidFill>
              <a:srgbClr val="BE202F">
                <a:alpha val="6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cv</a:t>
            </a:r>
            <a:endParaRPr lang="LID4096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2D1AFEF-3471-4F7C-B516-6EB829F9F483}"/>
              </a:ext>
            </a:extLst>
          </p:cNvPr>
          <p:cNvSpPr/>
          <p:nvPr/>
        </p:nvSpPr>
        <p:spPr>
          <a:xfrm rot="716803">
            <a:off x="7694973" y="3143840"/>
            <a:ext cx="3397912" cy="62440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02339960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  <p:sndAc>
          <p:stSnd>
            <p:snd r:embed="rId2" name="drumroll.wav"/>
          </p:stSnd>
        </p:sndAc>
      </p:transition>
    </mc:Choice>
    <mc:Fallback xmlns="">
      <p:transition spd="slow">
        <p:fade/>
        <p:sndAc>
          <p:stSnd>
            <p:snd r:embed="rId10" name="drumroll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1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4" name="Picture 16" descr="Example image of a general handwritten text paragraph from IAM dataset [4]  | Download Scientific Diagram">
            <a:extLst>
              <a:ext uri="{FF2B5EF4-FFF2-40B4-BE49-F238E27FC236}">
                <a16:creationId xmlns:a16="http://schemas.microsoft.com/office/drawing/2014/main" id="{B1F1BD17-A2B2-41D5-973A-C0B7701B03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4351" y="1266739"/>
            <a:ext cx="9550030" cy="7125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CED52A5C-FDA7-4F4B-80CB-0782A7E965D3}"/>
              </a:ext>
            </a:extLst>
          </p:cNvPr>
          <p:cNvGrpSpPr/>
          <p:nvPr/>
        </p:nvGrpSpPr>
        <p:grpSpPr>
          <a:xfrm>
            <a:off x="3826985" y="2078157"/>
            <a:ext cx="2152126" cy="1798518"/>
            <a:chOff x="2000774" y="1211908"/>
            <a:chExt cx="2152126" cy="1798518"/>
          </a:xfrm>
        </p:grpSpPr>
        <p:pic>
          <p:nvPicPr>
            <p:cNvPr id="2060" name="Picture 12" descr="Season 6 Flirt GIF by Friends">
              <a:extLst>
                <a:ext uri="{FF2B5EF4-FFF2-40B4-BE49-F238E27FC236}">
                  <a16:creationId xmlns:a16="http://schemas.microsoft.com/office/drawing/2014/main" id="{E1304C68-CC1C-4612-9C53-991B3CF23D99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38874" y="1266739"/>
              <a:ext cx="2046300" cy="17052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86F8DFDF-201F-4373-9067-BF4EBB7DB889}"/>
                </a:ext>
              </a:extLst>
            </p:cNvPr>
            <p:cNvSpPr/>
            <p:nvPr/>
          </p:nvSpPr>
          <p:spPr>
            <a:xfrm>
              <a:off x="2000774" y="1211908"/>
              <a:ext cx="2152126" cy="1798518"/>
            </a:xfrm>
            <a:prstGeom prst="roundRect">
              <a:avLst/>
            </a:prstGeom>
            <a:noFill/>
            <a:ln w="142875">
              <a:solidFill>
                <a:srgbClr val="9F361D"/>
              </a:solidFill>
            </a:ln>
            <a:effectLst>
              <a:outerShdw blurRad="508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96734710-DB4F-41B3-BEE7-FADD54F418C9}"/>
              </a:ext>
            </a:extLst>
          </p:cNvPr>
          <p:cNvSpPr txBox="1"/>
          <p:nvPr/>
        </p:nvSpPr>
        <p:spPr>
          <a:xfrm>
            <a:off x="2698397" y="144239"/>
            <a:ext cx="6986582" cy="707886"/>
          </a:xfrm>
          <a:prstGeom prst="rect">
            <a:avLst/>
          </a:prstGeom>
          <a:solidFill>
            <a:srgbClr val="9F361D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Dialogue Management</a:t>
            </a:r>
            <a:endParaRPr lang="LID4096" sz="40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19EF972-A672-4670-BF60-7C1FB778E20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8830"/>
          <a:stretch/>
        </p:blipFill>
        <p:spPr>
          <a:xfrm>
            <a:off x="10446470" y="1218"/>
            <a:ext cx="1590675" cy="1121066"/>
          </a:xfrm>
          <a:prstGeom prst="rect">
            <a:avLst/>
          </a:prstGeom>
        </p:spPr>
      </p:pic>
      <p:pic>
        <p:nvPicPr>
          <p:cNvPr id="2050" name="Picture 2" descr="Lets Talk Love Sticker">
            <a:extLst>
              <a:ext uri="{FF2B5EF4-FFF2-40B4-BE49-F238E27FC236}">
                <a16:creationId xmlns:a16="http://schemas.microsoft.com/office/drawing/2014/main" id="{5A80D5BE-5D75-47DB-B909-720D037A1A9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336" y="2795641"/>
            <a:ext cx="1737360" cy="1207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8" name="Group 67">
            <a:extLst>
              <a:ext uri="{FF2B5EF4-FFF2-40B4-BE49-F238E27FC236}">
                <a16:creationId xmlns:a16="http://schemas.microsoft.com/office/drawing/2014/main" id="{24ABE7C7-F36C-4332-8BBB-D32615D03703}"/>
              </a:ext>
            </a:extLst>
          </p:cNvPr>
          <p:cNvGrpSpPr/>
          <p:nvPr/>
        </p:nvGrpSpPr>
        <p:grpSpPr>
          <a:xfrm>
            <a:off x="5265260" y="3030657"/>
            <a:ext cx="2152126" cy="1798518"/>
            <a:chOff x="2000774" y="1211908"/>
            <a:chExt cx="2152126" cy="1798518"/>
          </a:xfrm>
        </p:grpSpPr>
        <p:pic>
          <p:nvPicPr>
            <p:cNvPr id="69" name="Picture 12" descr="Season 6 Flirt GIF by Friends">
              <a:extLst>
                <a:ext uri="{FF2B5EF4-FFF2-40B4-BE49-F238E27FC236}">
                  <a16:creationId xmlns:a16="http://schemas.microsoft.com/office/drawing/2014/main" id="{F21BFE32-93E0-41DF-BCDA-C5EB1F212BCD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38874" y="1266739"/>
              <a:ext cx="2046300" cy="17052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0" name="Rectangle: Rounded Corners 69">
              <a:extLst>
                <a:ext uri="{FF2B5EF4-FFF2-40B4-BE49-F238E27FC236}">
                  <a16:creationId xmlns:a16="http://schemas.microsoft.com/office/drawing/2014/main" id="{0A40A1F2-4F1C-4B53-844C-B10199F921BB}"/>
                </a:ext>
              </a:extLst>
            </p:cNvPr>
            <p:cNvSpPr/>
            <p:nvPr/>
          </p:nvSpPr>
          <p:spPr>
            <a:xfrm>
              <a:off x="2000774" y="1211908"/>
              <a:ext cx="2152126" cy="1798518"/>
            </a:xfrm>
            <a:prstGeom prst="roundRect">
              <a:avLst/>
            </a:prstGeom>
            <a:noFill/>
            <a:ln w="142875">
              <a:solidFill>
                <a:srgbClr val="9F361D"/>
              </a:solidFill>
            </a:ln>
            <a:effectLst>
              <a:outerShdw blurRad="508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A5D7B835-595B-4A0F-8697-F83C54384CB7}"/>
              </a:ext>
            </a:extLst>
          </p:cNvPr>
          <p:cNvGrpSpPr/>
          <p:nvPr/>
        </p:nvGrpSpPr>
        <p:grpSpPr>
          <a:xfrm>
            <a:off x="6541610" y="3859332"/>
            <a:ext cx="2152126" cy="1798518"/>
            <a:chOff x="2000774" y="1211908"/>
            <a:chExt cx="2152126" cy="1798518"/>
          </a:xfrm>
        </p:grpSpPr>
        <p:pic>
          <p:nvPicPr>
            <p:cNvPr id="72" name="Picture 12" descr="Season 6 Flirt GIF by Friends">
              <a:extLst>
                <a:ext uri="{FF2B5EF4-FFF2-40B4-BE49-F238E27FC236}">
                  <a16:creationId xmlns:a16="http://schemas.microsoft.com/office/drawing/2014/main" id="{78E766F3-F844-4FEC-9D3D-8451591285A7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38874" y="1266739"/>
              <a:ext cx="2046300" cy="17052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3" name="Rectangle: Rounded Corners 72">
              <a:extLst>
                <a:ext uri="{FF2B5EF4-FFF2-40B4-BE49-F238E27FC236}">
                  <a16:creationId xmlns:a16="http://schemas.microsoft.com/office/drawing/2014/main" id="{54EEDA3B-C69A-4DD0-A61E-76DB863286E6}"/>
                </a:ext>
              </a:extLst>
            </p:cNvPr>
            <p:cNvSpPr/>
            <p:nvPr/>
          </p:nvSpPr>
          <p:spPr>
            <a:xfrm>
              <a:off x="2000774" y="1211908"/>
              <a:ext cx="2152126" cy="1798518"/>
            </a:xfrm>
            <a:prstGeom prst="roundRect">
              <a:avLst/>
            </a:prstGeom>
            <a:noFill/>
            <a:ln w="142875">
              <a:solidFill>
                <a:srgbClr val="9F361D"/>
              </a:solidFill>
            </a:ln>
            <a:effectLst>
              <a:outerShdw blurRad="508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BE6C07A0-C2E7-447B-810B-99B23C4F5DA8}"/>
              </a:ext>
            </a:extLst>
          </p:cNvPr>
          <p:cNvGrpSpPr/>
          <p:nvPr/>
        </p:nvGrpSpPr>
        <p:grpSpPr>
          <a:xfrm>
            <a:off x="7970360" y="4792782"/>
            <a:ext cx="2152126" cy="1798518"/>
            <a:chOff x="2000774" y="1211908"/>
            <a:chExt cx="2152126" cy="1798518"/>
          </a:xfrm>
        </p:grpSpPr>
        <p:pic>
          <p:nvPicPr>
            <p:cNvPr id="75" name="Picture 12" descr="Season 6 Flirt GIF by Friends">
              <a:extLst>
                <a:ext uri="{FF2B5EF4-FFF2-40B4-BE49-F238E27FC236}">
                  <a16:creationId xmlns:a16="http://schemas.microsoft.com/office/drawing/2014/main" id="{4E7EC2CE-7406-4A48-A7DA-C723FFAB8B13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38874" y="1266739"/>
              <a:ext cx="2046300" cy="17052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6" name="Rectangle: Rounded Corners 75">
              <a:extLst>
                <a:ext uri="{FF2B5EF4-FFF2-40B4-BE49-F238E27FC236}">
                  <a16:creationId xmlns:a16="http://schemas.microsoft.com/office/drawing/2014/main" id="{D1AC4833-2FBC-4616-8F7F-E62A3BD88161}"/>
                </a:ext>
              </a:extLst>
            </p:cNvPr>
            <p:cNvSpPr/>
            <p:nvPr/>
          </p:nvSpPr>
          <p:spPr>
            <a:xfrm>
              <a:off x="2000774" y="1211908"/>
              <a:ext cx="2152126" cy="1798518"/>
            </a:xfrm>
            <a:prstGeom prst="roundRect">
              <a:avLst/>
            </a:prstGeom>
            <a:noFill/>
            <a:ln w="142875">
              <a:solidFill>
                <a:srgbClr val="9F361D"/>
              </a:solidFill>
            </a:ln>
            <a:effectLst>
              <a:outerShdw blurRad="508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</p:grpSp>
    </p:spTree>
    <p:extLst>
      <p:ext uri="{BB962C8B-B14F-4D97-AF65-F5344CB8AC3E}">
        <p14:creationId xmlns:p14="http://schemas.microsoft.com/office/powerpoint/2010/main" val="2704814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490212">
            <a:off x="9257062" y="1374028"/>
            <a:ext cx="2052087" cy="123679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D487F6E-D5B0-4C50-A882-9CB553277547}"/>
              </a:ext>
            </a:extLst>
          </p:cNvPr>
          <p:cNvSpPr txBox="1"/>
          <p:nvPr/>
        </p:nvSpPr>
        <p:spPr>
          <a:xfrm>
            <a:off x="1780707" y="1319998"/>
            <a:ext cx="7777258" cy="57870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en-US" b="1" dirty="0">
                <a:latin typeface="Calibri" panose="020F0502020204030204" pitchFamily="34" charset="0"/>
                <a:cs typeface="Arial" panose="020B0604020202020204" pitchFamily="34" charset="0"/>
              </a:rPr>
              <a:t>		          Intent Directing:</a:t>
            </a:r>
          </a:p>
          <a:p>
            <a:pPr marL="800100" lvl="1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dirty="0">
                <a:latin typeface="Calibri" panose="020F0502020204030204" pitchFamily="34" charset="0"/>
                <a:cs typeface="Arial" panose="020B0604020202020204" pitchFamily="34" charset="0"/>
              </a:rPr>
              <a:t>Define a list of slot-intents to be filled, keep asking the user questions until covering up all different intents or until filtering out appropriate restaurants:</a:t>
            </a:r>
          </a:p>
          <a:p>
            <a:pPr marL="800100" lvl="1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endParaRPr lang="en-US" dirty="0">
              <a:latin typeface="Calibri" panose="020F050202020403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07000"/>
              </a:lnSpc>
            </a:pPr>
            <a:r>
              <a:rPr lang="en-US" dirty="0">
                <a:latin typeface="Calibri" panose="020F0502020204030204" pitchFamily="34" charset="0"/>
                <a:cs typeface="Arial" panose="020B0604020202020204" pitchFamily="34" charset="0"/>
              </a:rPr>
              <a:t>Direct the user by two methods:</a:t>
            </a:r>
          </a:p>
          <a:p>
            <a:pPr marL="800100" lvl="1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dirty="0">
                <a:latin typeface="Calibri" panose="020F0502020204030204" pitchFamily="34" charset="0"/>
                <a:cs typeface="Arial" panose="020B0604020202020204" pitchFamily="34" charset="0"/>
              </a:rPr>
              <a:t> first: not-guided method, where we give the user a total of 3 times to enter his preferences regarding restaurants freely:</a:t>
            </a:r>
          </a:p>
          <a:p>
            <a:pPr marL="800100" lvl="1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endParaRPr lang="en-US" dirty="0">
              <a:latin typeface="Calibri" panose="020F0502020204030204" pitchFamily="34" charset="0"/>
              <a:cs typeface="Arial" panose="020B0604020202020204" pitchFamily="34" charset="0"/>
            </a:endParaRPr>
          </a:p>
          <a:p>
            <a:pPr marL="800100" lvl="1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endParaRPr lang="en-US" dirty="0">
              <a:latin typeface="Calibri" panose="020F050202020403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07000"/>
              </a:lnSpc>
            </a:pPr>
            <a:endParaRPr lang="en-US" dirty="0">
              <a:latin typeface="Calibri" panose="020F0502020204030204" pitchFamily="34" charset="0"/>
              <a:cs typeface="Arial" panose="020B0604020202020204" pitchFamily="34" charset="0"/>
            </a:endParaRPr>
          </a:p>
          <a:p>
            <a:pPr marL="800100" lvl="1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dirty="0">
                <a:latin typeface="Calibri" panose="020F0502020204030204" pitchFamily="34" charset="0"/>
                <a:cs typeface="Arial" panose="020B0604020202020204" pitchFamily="34" charset="0"/>
              </a:rPr>
              <a:t>Second: guided method, Q and A session, where we ask specific guided questions</a:t>
            </a:r>
          </a:p>
          <a:p>
            <a:pPr marL="800100" lvl="1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endParaRPr lang="en-US" dirty="0">
              <a:latin typeface="Calibri" panose="020F0502020204030204" pitchFamily="34" charset="0"/>
              <a:cs typeface="Arial" panose="020B0604020202020204" pitchFamily="34" charset="0"/>
            </a:endParaRPr>
          </a:p>
          <a:p>
            <a:pPr marL="800100" lvl="1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endParaRPr lang="en-US" dirty="0">
              <a:latin typeface="Calibri" panose="020F050202020403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07000"/>
              </a:lnSpc>
            </a:pPr>
            <a:endParaRPr lang="en-US" dirty="0">
              <a:latin typeface="Calibri" panose="020F0502020204030204" pitchFamily="34" charset="0"/>
              <a:cs typeface="Arial" panose="020B0604020202020204" pitchFamily="34" charset="0"/>
            </a:endParaRPr>
          </a:p>
          <a:p>
            <a:pPr marL="800100" lvl="1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endParaRPr lang="en-US" dirty="0">
              <a:latin typeface="Calibri" panose="020F0502020204030204" pitchFamily="34" charset="0"/>
              <a:cs typeface="Arial" panose="020B0604020202020204" pitchFamily="34" charset="0"/>
            </a:endParaRPr>
          </a:p>
          <a:p>
            <a:pPr marL="800100" lvl="1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endParaRPr lang="en-US" dirty="0">
              <a:latin typeface="Calibri" panose="020F050202020403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07000"/>
              </a:lnSpc>
            </a:pPr>
            <a:endParaRPr lang="en-US" dirty="0"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6734710-DB4F-41B3-BEE7-FADD54F418C9}"/>
              </a:ext>
            </a:extLst>
          </p:cNvPr>
          <p:cNvSpPr txBox="1"/>
          <p:nvPr/>
        </p:nvSpPr>
        <p:spPr>
          <a:xfrm>
            <a:off x="2089841" y="239969"/>
            <a:ext cx="6986582" cy="707886"/>
          </a:xfrm>
          <a:prstGeom prst="rect">
            <a:avLst/>
          </a:prstGeom>
          <a:solidFill>
            <a:srgbClr val="9F361D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Dialogue Component</a:t>
            </a:r>
            <a:endParaRPr lang="x-none" sz="4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23" name="Top Line">
            <a:extLst>
              <a:ext uri="{FF2B5EF4-FFF2-40B4-BE49-F238E27FC236}">
                <a16:creationId xmlns:a16="http://schemas.microsoft.com/office/drawing/2014/main" id="{C3194727-9D25-46CE-96DE-1662BD62A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flipH="1">
            <a:off x="2542911" y="4320186"/>
            <a:ext cx="8357884" cy="477078"/>
            <a:chOff x="8187070" y="1740886"/>
            <a:chExt cx="3409517" cy="211015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A12ACA90-830D-4D85-8FCB-04AE8763F7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9976587" y="217971"/>
              <a:ext cx="0" cy="3240000"/>
            </a:xfrm>
            <a:prstGeom prst="line">
              <a:avLst/>
            </a:prstGeom>
            <a:ln w="19050">
              <a:solidFill>
                <a:srgbClr val="9F361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line and dot 25">
              <a:extLst>
                <a:ext uri="{FF2B5EF4-FFF2-40B4-BE49-F238E27FC236}">
                  <a16:creationId xmlns:a16="http://schemas.microsoft.com/office/drawing/2014/main" id="{EEE78CEC-EEFE-4611-88D6-39D6FE356D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187070" y="1740886"/>
              <a:ext cx="211015" cy="211015"/>
            </a:xfrm>
            <a:prstGeom prst="ellipse">
              <a:avLst/>
            </a:prstGeom>
            <a:solidFill>
              <a:srgbClr val="9F361D"/>
            </a:solidFill>
            <a:ln>
              <a:noFill/>
            </a:ln>
            <a:effectLst>
              <a:glow rad="101600">
                <a:srgbClr val="9F361D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56CEE8D9-2451-4AA3-85A4-F0EE5EC959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1" y="2513865"/>
            <a:ext cx="2966442" cy="15846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996BE7E-7067-480E-913E-5963AEC756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6092" y="2666542"/>
            <a:ext cx="7745569" cy="2619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4DAB036-95A4-4348-8F9E-449B4E8BDD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34396" y="3802562"/>
            <a:ext cx="5639587" cy="63826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6509741-27C1-4ACF-945A-4F64295546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05896" y="5126639"/>
            <a:ext cx="6205396" cy="123891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C5D7B10-4A77-402E-B99A-DEF4E0C69D5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8830"/>
          <a:stretch/>
        </p:blipFill>
        <p:spPr>
          <a:xfrm>
            <a:off x="10446470" y="1218"/>
            <a:ext cx="1590675" cy="112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095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Roof" descr="ROOF: &#10;Dazzling Mediterranean Roman style roof tiles">
            <a:extLst>
              <a:ext uri="{FF2B5EF4-FFF2-40B4-BE49-F238E27FC236}">
                <a16:creationId xmlns:a16="http://schemas.microsoft.com/office/drawing/2014/main" id="{AC5C0364-541E-443A-9C81-6435F16B3C4F}"/>
              </a:ext>
            </a:extLst>
          </p:cNvPr>
          <p:cNvSpPr txBox="1"/>
          <p:nvPr/>
        </p:nvSpPr>
        <p:spPr>
          <a:xfrm>
            <a:off x="8185406" y="612112"/>
            <a:ext cx="3583303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ROOF: </a:t>
            </a:r>
          </a:p>
          <a:p>
            <a:pPr algn="ctr"/>
            <a:r>
              <a:rPr lang="en-US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Dazzling Mediterranean Roman style roof tiles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487F6E-D5B0-4C50-A882-9CB553277547}"/>
              </a:ext>
            </a:extLst>
          </p:cNvPr>
          <p:cNvSpPr txBox="1"/>
          <p:nvPr/>
        </p:nvSpPr>
        <p:spPr>
          <a:xfrm>
            <a:off x="1657040" y="901305"/>
            <a:ext cx="8803160" cy="5240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en-US" b="1" dirty="0">
                <a:latin typeface="Calibri" panose="020F0502020204030204" pitchFamily="34" charset="0"/>
                <a:cs typeface="Arial" panose="020B0604020202020204" pitchFamily="34" charset="0"/>
              </a:rPr>
              <a:t>  Intent response:</a:t>
            </a:r>
          </a:p>
          <a:p>
            <a:pPr marL="800100" lvl="1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1600" dirty="0">
                <a:latin typeface="Calibri" panose="020F0502020204030204" pitchFamily="34" charset="0"/>
                <a:cs typeface="Arial" panose="020B0604020202020204" pitchFamily="34" charset="0"/>
              </a:rPr>
              <a:t>The goal here is to give the user feedback in three possible ways:</a:t>
            </a:r>
          </a:p>
          <a:p>
            <a:pPr marL="800100" lvl="1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1600" dirty="0">
                <a:latin typeface="Calibri" panose="020F0502020204030204" pitchFamily="34" charset="0"/>
                <a:cs typeface="Arial" panose="020B0604020202020204" pitchFamily="34" charset="0"/>
              </a:rPr>
              <a:t>Verbal feedback:</a:t>
            </a:r>
          </a:p>
          <a:p>
            <a:pPr marL="742950" lvl="1" indent="-285750">
              <a:lnSpc>
                <a:spcPct val="107000"/>
              </a:lnSpc>
              <a:buFontTx/>
              <a:buChar char="-"/>
            </a:pPr>
            <a:r>
              <a:rPr lang="en-US" sz="1600" dirty="0">
                <a:latin typeface="Calibri" panose="020F0502020204030204" pitchFamily="34" charset="0"/>
                <a:cs typeface="Arial" panose="020B0604020202020204" pitchFamily="34" charset="0"/>
              </a:rPr>
              <a:t>User input: “looking for a highly rated Italian pizzeria, with good prices”</a:t>
            </a:r>
          </a:p>
          <a:p>
            <a:pPr marL="742950" lvl="1" indent="-285750">
              <a:lnSpc>
                <a:spcPct val="107000"/>
              </a:lnSpc>
              <a:buFontTx/>
              <a:buChar char="-"/>
            </a:pPr>
            <a:r>
              <a:rPr lang="en-US" sz="1600" dirty="0">
                <a:latin typeface="Calibri" panose="020F0502020204030204" pitchFamily="34" charset="0"/>
                <a:cs typeface="Arial" panose="020B0604020202020204" pitchFamily="34" charset="0"/>
              </a:rPr>
              <a:t>Feedback: </a:t>
            </a:r>
          </a:p>
          <a:p>
            <a:pPr lvl="1">
              <a:lnSpc>
                <a:spcPct val="107000"/>
              </a:lnSpc>
            </a:pPr>
            <a:endParaRPr lang="en-US" sz="1600" dirty="0">
              <a:latin typeface="Calibri" panose="020F050202020403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07000"/>
              </a:lnSpc>
            </a:pPr>
            <a:endParaRPr lang="en-US" sz="1600" dirty="0">
              <a:latin typeface="Calibri" panose="020F0502020204030204" pitchFamily="34" charset="0"/>
              <a:cs typeface="Arial" panose="020B0604020202020204" pitchFamily="34" charset="0"/>
            </a:endParaRPr>
          </a:p>
          <a:p>
            <a:pPr marL="800100" lvl="1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1600" dirty="0">
                <a:latin typeface="Calibri" panose="020F0502020204030204" pitchFamily="34" charset="0"/>
                <a:cs typeface="Arial" panose="020B0604020202020204" pitchFamily="34" charset="0"/>
              </a:rPr>
              <a:t>Data frame feedback:</a:t>
            </a:r>
          </a:p>
          <a:p>
            <a:pPr lvl="1">
              <a:lnSpc>
                <a:spcPct val="107000"/>
              </a:lnSpc>
            </a:pPr>
            <a:endParaRPr lang="en-US" dirty="0">
              <a:latin typeface="Calibri" panose="020F050202020403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07000"/>
              </a:lnSpc>
            </a:pPr>
            <a:r>
              <a:rPr lang="en-US" dirty="0">
                <a:latin typeface="Calibri" panose="020F0502020204030204" pitchFamily="34" charset="0"/>
                <a:cs typeface="Arial" panose="020B0604020202020204" pitchFamily="34" charset="0"/>
              </a:rPr>
              <a:t> </a:t>
            </a:r>
          </a:p>
          <a:p>
            <a:pPr marL="800100" lvl="1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endParaRPr lang="en-US" dirty="0">
              <a:latin typeface="Calibri" panose="020F0502020204030204" pitchFamily="34" charset="0"/>
              <a:cs typeface="Arial" panose="020B0604020202020204" pitchFamily="34" charset="0"/>
            </a:endParaRPr>
          </a:p>
          <a:p>
            <a:pPr marL="800100" lvl="1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endParaRPr lang="en-US" dirty="0">
              <a:latin typeface="Calibri" panose="020F050202020403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07000"/>
              </a:lnSpc>
            </a:pPr>
            <a:endParaRPr lang="en-US" dirty="0">
              <a:latin typeface="Calibri" panose="020F050202020403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07000"/>
              </a:lnSpc>
            </a:pPr>
            <a:endParaRPr lang="en-US" dirty="0">
              <a:latin typeface="Calibri" panose="020F0502020204030204" pitchFamily="34" charset="0"/>
              <a:cs typeface="Arial" panose="020B0604020202020204" pitchFamily="34" charset="0"/>
            </a:endParaRPr>
          </a:p>
          <a:p>
            <a:pPr marL="800100" lvl="1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1600" dirty="0">
                <a:latin typeface="Calibri" panose="020F0502020204030204" pitchFamily="34" charset="0"/>
                <a:cs typeface="Arial" panose="020B0604020202020204" pitchFamily="34" charset="0"/>
              </a:rPr>
              <a:t>Map feedback: (if 5 restaurants or less we found</a:t>
            </a:r>
            <a:endParaRPr lang="en-US" dirty="0">
              <a:latin typeface="Calibri" panose="020F0502020204030204" pitchFamily="34" charset="0"/>
              <a:cs typeface="Arial" panose="020B0604020202020204" pitchFamily="34" charset="0"/>
            </a:endParaRPr>
          </a:p>
          <a:p>
            <a:pPr marL="800100" lvl="1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endParaRPr lang="en-US" dirty="0">
              <a:latin typeface="Calibri" panose="020F0502020204030204" pitchFamily="34" charset="0"/>
              <a:cs typeface="Arial" panose="020B0604020202020204" pitchFamily="34" charset="0"/>
            </a:endParaRPr>
          </a:p>
          <a:p>
            <a:pPr marL="800100" lvl="1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endParaRPr lang="en-US" dirty="0">
              <a:latin typeface="Calibri" panose="020F050202020403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07000"/>
              </a:lnSpc>
            </a:pPr>
            <a:endParaRPr lang="en-US" dirty="0"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6734710-DB4F-41B3-BEE7-FADD54F418C9}"/>
              </a:ext>
            </a:extLst>
          </p:cNvPr>
          <p:cNvSpPr txBox="1"/>
          <p:nvPr/>
        </p:nvSpPr>
        <p:spPr>
          <a:xfrm>
            <a:off x="2089841" y="100115"/>
            <a:ext cx="6986582" cy="707886"/>
          </a:xfrm>
          <a:prstGeom prst="rect">
            <a:avLst/>
          </a:prstGeom>
          <a:solidFill>
            <a:srgbClr val="9F361D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Dialogue Component</a:t>
            </a:r>
            <a:endParaRPr lang="x-none" sz="4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CEE8D9-2451-4AA3-85A4-F0EE5EC959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51158" y="2729297"/>
            <a:ext cx="2966442" cy="158467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C5D7B10-4A77-402E-B99A-DEF4E0C69D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830"/>
          <a:stretch/>
        </p:blipFill>
        <p:spPr>
          <a:xfrm>
            <a:off x="10446470" y="1218"/>
            <a:ext cx="1590675" cy="112106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C7C3CE9-2FF1-48FC-83BF-69F6F072EB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7558" y="2158851"/>
            <a:ext cx="3077004" cy="75258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5157145-7EF8-4028-9642-BA88F83528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23979" y="3045875"/>
            <a:ext cx="7516002" cy="174550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131C1A3-D0B3-4313-BD30-19293B5BAF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34143" y="4896608"/>
            <a:ext cx="2890097" cy="169406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2981">
            <a:off x="8637412" y="1651288"/>
            <a:ext cx="3086000" cy="1303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341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Roof" descr="ROOF: &#10;Dazzling Mediterranean Roman style roof tiles">
            <a:extLst>
              <a:ext uri="{FF2B5EF4-FFF2-40B4-BE49-F238E27FC236}">
                <a16:creationId xmlns:a16="http://schemas.microsoft.com/office/drawing/2014/main" id="{AC5C0364-541E-443A-9C81-6435F16B3C4F}"/>
              </a:ext>
            </a:extLst>
          </p:cNvPr>
          <p:cNvSpPr txBox="1"/>
          <p:nvPr/>
        </p:nvSpPr>
        <p:spPr>
          <a:xfrm>
            <a:off x="8185406" y="612112"/>
            <a:ext cx="3583303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ROOF: </a:t>
            </a:r>
          </a:p>
          <a:p>
            <a:pPr algn="ctr"/>
            <a:r>
              <a:rPr lang="en-US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Dazzling Mediterranean Roman style roof tiles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487F6E-D5B0-4C50-A882-9CB553277547}"/>
              </a:ext>
            </a:extLst>
          </p:cNvPr>
          <p:cNvSpPr txBox="1"/>
          <p:nvPr/>
        </p:nvSpPr>
        <p:spPr>
          <a:xfrm>
            <a:off x="1771650" y="1122284"/>
            <a:ext cx="8881962" cy="6511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en-US" b="1" dirty="0">
                <a:latin typeface="Calibri" panose="020F0502020204030204" pitchFamily="34" charset="0"/>
                <a:cs typeface="Arial" panose="020B0604020202020204" pitchFamily="34" charset="0"/>
              </a:rPr>
              <a:t>        Guided vs Unguided:</a:t>
            </a:r>
            <a:endParaRPr lang="en-US" dirty="0">
              <a:latin typeface="Calibri" panose="020F050202020403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07000"/>
              </a:lnSpc>
            </a:pPr>
            <a:r>
              <a:rPr lang="en-US" sz="1600" dirty="0">
                <a:latin typeface="Calibri" panose="020F0502020204030204" pitchFamily="34" charset="0"/>
                <a:cs typeface="Arial" panose="020B0604020202020204" pitchFamily="34" charset="0"/>
              </a:rPr>
              <a:t>Different context and application:</a:t>
            </a:r>
          </a:p>
          <a:p>
            <a:pPr marL="800100" lvl="1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1600" dirty="0">
                <a:latin typeface="Calibri" panose="020F0502020204030204" pitchFamily="34" charset="0"/>
                <a:cs typeface="Arial" panose="020B0604020202020204" pitchFamily="34" charset="0"/>
              </a:rPr>
              <a:t> Guided -&gt; active intent, where for example the number 5 could be considered legitimate if the active intent is time or number of people</a:t>
            </a:r>
          </a:p>
          <a:p>
            <a:pPr marL="800100" lvl="1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1600" dirty="0">
                <a:latin typeface="Calibri" panose="020F0502020204030204" pitchFamily="34" charset="0"/>
                <a:cs typeface="Arial" panose="020B0604020202020204" pitchFamily="34" charset="0"/>
              </a:rPr>
              <a:t>possible requests in case user entered a request with no explicit value: </a:t>
            </a:r>
          </a:p>
          <a:p>
            <a:pPr marL="742950" lvl="1" indent="-285750">
              <a:lnSpc>
                <a:spcPct val="107000"/>
              </a:lnSpc>
              <a:buFontTx/>
              <a:buChar char="-"/>
            </a:pPr>
            <a:r>
              <a:rPr lang="en-US" sz="1600" dirty="0">
                <a:latin typeface="Calibri" panose="020F0502020204030204" pitchFamily="34" charset="0"/>
                <a:cs typeface="Arial" panose="020B0604020202020204" pitchFamily="34" charset="0"/>
              </a:rPr>
              <a:t>Unguided: </a:t>
            </a:r>
          </a:p>
          <a:p>
            <a:pPr marL="742950" lvl="1" indent="-285750">
              <a:lnSpc>
                <a:spcPct val="107000"/>
              </a:lnSpc>
              <a:buFontTx/>
              <a:buChar char="-"/>
            </a:pPr>
            <a:endParaRPr lang="en-US" sz="1600" dirty="0">
              <a:latin typeface="Calibri" panose="020F050202020403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07000"/>
              </a:lnSpc>
              <a:buFontTx/>
              <a:buChar char="-"/>
            </a:pPr>
            <a:r>
              <a:rPr lang="en-US" sz="1600" dirty="0">
                <a:latin typeface="Calibri" panose="020F0502020204030204" pitchFamily="34" charset="0"/>
                <a:cs typeface="Arial" panose="020B0604020202020204" pitchFamily="34" charset="0"/>
              </a:rPr>
              <a:t>Guided:</a:t>
            </a:r>
          </a:p>
          <a:p>
            <a:pPr lvl="1">
              <a:lnSpc>
                <a:spcPct val="107000"/>
              </a:lnSpc>
            </a:pPr>
            <a:endParaRPr lang="en-US" sz="1600" dirty="0">
              <a:latin typeface="Calibri" panose="020F0502020204030204" pitchFamily="34" charset="0"/>
              <a:cs typeface="Arial" panose="020B0604020202020204" pitchFamily="34" charset="0"/>
            </a:endParaRPr>
          </a:p>
          <a:p>
            <a:pPr marL="800100" lvl="1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1600" dirty="0">
                <a:latin typeface="Calibri" panose="020F0502020204030204" pitchFamily="34" charset="0"/>
                <a:cs typeface="Arial" panose="020B0604020202020204" pitchFamily="34" charset="0"/>
              </a:rPr>
              <a:t> Help meta command/ out of topic1 request:</a:t>
            </a:r>
          </a:p>
          <a:p>
            <a:pPr marL="742950" lvl="1" indent="-285750">
              <a:lnSpc>
                <a:spcPct val="107000"/>
              </a:lnSpc>
              <a:buFontTx/>
              <a:buChar char="-"/>
            </a:pPr>
            <a:r>
              <a:rPr lang="en-US" sz="1600" dirty="0">
                <a:latin typeface="Calibri" panose="020F0502020204030204" pitchFamily="34" charset="0"/>
                <a:cs typeface="Arial" panose="020B0604020202020204" pitchFamily="34" charset="0"/>
              </a:rPr>
              <a:t>Unguided : display a list of topics which the user still hasn’t asked about, continuing the last example:</a:t>
            </a:r>
          </a:p>
          <a:p>
            <a:pPr lvl="1">
              <a:lnSpc>
                <a:spcPct val="107000"/>
              </a:lnSpc>
            </a:pPr>
            <a:endParaRPr lang="en-US" sz="1600" dirty="0">
              <a:latin typeface="Calibri" panose="020F050202020403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07000"/>
              </a:lnSpc>
            </a:pPr>
            <a:endParaRPr lang="en-US" sz="1600" dirty="0">
              <a:latin typeface="Calibri" panose="020F050202020403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07000"/>
              </a:lnSpc>
            </a:pPr>
            <a:r>
              <a:rPr lang="en-US" sz="1600" dirty="0">
                <a:latin typeface="Calibri" panose="020F0502020204030204" pitchFamily="34" charset="0"/>
                <a:cs typeface="Arial" panose="020B0604020202020204" pitchFamily="34" charset="0"/>
              </a:rPr>
              <a:t>- Guided: specific question- directed request:</a:t>
            </a:r>
          </a:p>
          <a:p>
            <a:pPr marL="800100" lvl="1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endParaRPr lang="en-US" dirty="0">
              <a:latin typeface="Calibri" panose="020F050202020403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07000"/>
              </a:lnSpc>
            </a:pPr>
            <a:endParaRPr lang="en-US" dirty="0">
              <a:latin typeface="Calibri" panose="020F050202020403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07000"/>
              </a:lnSpc>
            </a:pPr>
            <a:endParaRPr lang="en-US" dirty="0">
              <a:latin typeface="Calibri" panose="020F0502020204030204" pitchFamily="34" charset="0"/>
              <a:cs typeface="Arial" panose="020B0604020202020204" pitchFamily="34" charset="0"/>
            </a:endParaRPr>
          </a:p>
          <a:p>
            <a:pPr marL="800100" lvl="1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endParaRPr lang="en-US" dirty="0">
              <a:latin typeface="Calibri" panose="020F050202020403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07000"/>
              </a:lnSpc>
            </a:pPr>
            <a:endParaRPr lang="en-US" dirty="0">
              <a:latin typeface="Calibri" panose="020F0502020204030204" pitchFamily="34" charset="0"/>
              <a:cs typeface="Arial" panose="020B0604020202020204" pitchFamily="34" charset="0"/>
            </a:endParaRPr>
          </a:p>
          <a:p>
            <a:pPr marL="800100" lvl="1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endParaRPr lang="en-US" dirty="0">
              <a:latin typeface="Calibri" panose="020F0502020204030204" pitchFamily="34" charset="0"/>
              <a:cs typeface="Arial" panose="020B0604020202020204" pitchFamily="34" charset="0"/>
            </a:endParaRPr>
          </a:p>
          <a:p>
            <a:pPr marL="800100" lvl="1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endParaRPr lang="en-US" dirty="0">
              <a:latin typeface="Calibri" panose="020F050202020403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07000"/>
              </a:lnSpc>
            </a:pPr>
            <a:endParaRPr lang="en-US" dirty="0"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6734710-DB4F-41B3-BEE7-FADD54F418C9}"/>
              </a:ext>
            </a:extLst>
          </p:cNvPr>
          <p:cNvSpPr txBox="1"/>
          <p:nvPr/>
        </p:nvSpPr>
        <p:spPr>
          <a:xfrm>
            <a:off x="2990475" y="151516"/>
            <a:ext cx="6986582" cy="707886"/>
          </a:xfrm>
          <a:prstGeom prst="rect">
            <a:avLst/>
          </a:prstGeom>
          <a:solidFill>
            <a:srgbClr val="9F361D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Dialogue Component</a:t>
            </a:r>
            <a:endParaRPr lang="x-none" sz="4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CEE8D9-2451-4AA3-85A4-F0EE5EC959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79265" y="2621188"/>
            <a:ext cx="2966442" cy="158467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C5D7B10-4A77-402E-B99A-DEF4E0C69D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830"/>
          <a:stretch/>
        </p:blipFill>
        <p:spPr>
          <a:xfrm>
            <a:off x="10446470" y="1218"/>
            <a:ext cx="1590675" cy="112106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4276033-8606-4A2A-B98A-D41B11A8ED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9313" y="2581178"/>
            <a:ext cx="6858957" cy="2286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B864ACC-5D1C-40CC-9A3F-730571330E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86721" y="3091970"/>
            <a:ext cx="2686425" cy="20005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9AD72F9-FFAA-456B-BA7B-D40201F4F1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38822" y="2820487"/>
            <a:ext cx="7665188" cy="17952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72975D3-E096-4D44-946F-26DAA27CA9C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86721" y="3308739"/>
            <a:ext cx="4051074" cy="20957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EC998AB-3704-4CBD-B688-3EAB6DC2C32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07776" y="4194105"/>
            <a:ext cx="2615739" cy="169666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B33A609-0F9C-4CFB-8927-86BAC589B6F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51484" y="5296640"/>
            <a:ext cx="4886585" cy="1143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10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Roof" descr="ROOF: &#10;Dazzling Mediterranean Roman style roof tiles">
            <a:extLst>
              <a:ext uri="{FF2B5EF4-FFF2-40B4-BE49-F238E27FC236}">
                <a16:creationId xmlns:a16="http://schemas.microsoft.com/office/drawing/2014/main" id="{AC5C0364-541E-443A-9C81-6435F16B3C4F}"/>
              </a:ext>
            </a:extLst>
          </p:cNvPr>
          <p:cNvSpPr txBox="1"/>
          <p:nvPr/>
        </p:nvSpPr>
        <p:spPr>
          <a:xfrm>
            <a:off x="8185406" y="612112"/>
            <a:ext cx="3583303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ROOF: </a:t>
            </a:r>
          </a:p>
          <a:p>
            <a:pPr algn="ctr"/>
            <a:r>
              <a:rPr lang="en-US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Dazzling Mediterranean Roman style roof tiles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487F6E-D5B0-4C50-A882-9CB553277547}"/>
              </a:ext>
            </a:extLst>
          </p:cNvPr>
          <p:cNvSpPr txBox="1"/>
          <p:nvPr/>
        </p:nvSpPr>
        <p:spPr>
          <a:xfrm>
            <a:off x="2084560" y="1081471"/>
            <a:ext cx="7777258" cy="3844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en-US" b="1" dirty="0">
                <a:latin typeface="Calibri" panose="020F0502020204030204" pitchFamily="34" charset="0"/>
                <a:cs typeface="Arial" panose="020B0604020202020204" pitchFamily="34" charset="0"/>
              </a:rPr>
              <a:t>		          Escape Rules:</a:t>
            </a:r>
            <a:endParaRPr lang="en-US" sz="1600" dirty="0">
              <a:latin typeface="Calibri" panose="020F0502020204030204" pitchFamily="34" charset="0"/>
              <a:cs typeface="Arial" panose="020B0604020202020204" pitchFamily="34" charset="0"/>
            </a:endParaRPr>
          </a:p>
          <a:p>
            <a:pPr marL="800100" lvl="1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1600" dirty="0">
                <a:latin typeface="Calibri" panose="020F0502020204030204" pitchFamily="34" charset="0"/>
                <a:cs typeface="Arial" panose="020B0604020202020204" pitchFamily="34" charset="0"/>
              </a:rPr>
              <a:t>If the user enters a request that is out of topic/ already answered, deal with it and move him from Unguided phase to guided phase: </a:t>
            </a:r>
          </a:p>
          <a:p>
            <a:pPr lvl="1">
              <a:lnSpc>
                <a:spcPct val="107000"/>
              </a:lnSpc>
            </a:pPr>
            <a:endParaRPr lang="en-US" sz="1600" dirty="0">
              <a:latin typeface="Calibri" panose="020F0502020204030204" pitchFamily="34" charset="0"/>
              <a:cs typeface="Arial" panose="020B0604020202020204" pitchFamily="34" charset="0"/>
            </a:endParaRPr>
          </a:p>
          <a:p>
            <a:pPr marL="800100" lvl="1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1600" dirty="0">
                <a:latin typeface="Calibri" panose="020F0502020204030204" pitchFamily="34" charset="0"/>
                <a:cs typeface="Arial" panose="020B0604020202020204" pitchFamily="34" charset="0"/>
              </a:rPr>
              <a:t>- out of topic twice in a row example:</a:t>
            </a:r>
          </a:p>
          <a:p>
            <a:pPr marL="800100" lvl="1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endParaRPr lang="en-US" sz="1600" dirty="0">
              <a:latin typeface="Calibri" panose="020F050202020403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07000"/>
              </a:lnSpc>
            </a:pPr>
            <a:endParaRPr lang="en-US" dirty="0">
              <a:latin typeface="Calibri" panose="020F050202020403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07000"/>
              </a:lnSpc>
            </a:pPr>
            <a:endParaRPr lang="en-US" dirty="0">
              <a:latin typeface="Calibri" panose="020F0502020204030204" pitchFamily="34" charset="0"/>
              <a:cs typeface="Arial" panose="020B0604020202020204" pitchFamily="34" charset="0"/>
            </a:endParaRPr>
          </a:p>
          <a:p>
            <a:pPr marL="800100" lvl="1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endParaRPr lang="en-US" dirty="0">
              <a:latin typeface="Calibri" panose="020F050202020403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07000"/>
              </a:lnSpc>
            </a:pPr>
            <a:endParaRPr lang="en-US" dirty="0">
              <a:latin typeface="Calibri" panose="020F0502020204030204" pitchFamily="34" charset="0"/>
              <a:cs typeface="Arial" panose="020B0604020202020204" pitchFamily="34" charset="0"/>
            </a:endParaRPr>
          </a:p>
          <a:p>
            <a:pPr marL="800100" lvl="1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endParaRPr lang="en-US" dirty="0">
              <a:latin typeface="Calibri" panose="020F0502020204030204" pitchFamily="34" charset="0"/>
              <a:cs typeface="Arial" panose="020B0604020202020204" pitchFamily="34" charset="0"/>
            </a:endParaRPr>
          </a:p>
          <a:p>
            <a:pPr marL="800100" lvl="1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endParaRPr lang="en-US" dirty="0">
              <a:latin typeface="Calibri" panose="020F050202020403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07000"/>
              </a:lnSpc>
            </a:pPr>
            <a:endParaRPr lang="en-US" dirty="0"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6734710-DB4F-41B3-BEE7-FADD54F418C9}"/>
              </a:ext>
            </a:extLst>
          </p:cNvPr>
          <p:cNvSpPr txBox="1"/>
          <p:nvPr/>
        </p:nvSpPr>
        <p:spPr>
          <a:xfrm>
            <a:off x="2089841" y="239969"/>
            <a:ext cx="6986582" cy="707886"/>
          </a:xfrm>
          <a:prstGeom prst="rect">
            <a:avLst/>
          </a:prstGeom>
          <a:solidFill>
            <a:srgbClr val="9F361D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Dialogue Component</a:t>
            </a:r>
            <a:endParaRPr lang="x-none" sz="40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CEE8D9-2451-4AA3-85A4-F0EE5EC959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67" y="2333898"/>
            <a:ext cx="2966442" cy="169842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C5D7B10-4A77-402E-B99A-DEF4E0C69D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830"/>
          <a:stretch/>
        </p:blipFill>
        <p:spPr>
          <a:xfrm>
            <a:off x="10446470" y="1218"/>
            <a:ext cx="1590675" cy="11210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F56E17C-C830-4C29-A1C4-D759082FD4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1962" y="3812040"/>
            <a:ext cx="8097054" cy="151490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58833" y="2095606"/>
            <a:ext cx="2669390" cy="1631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32116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Roof" descr="ROOF: &#10;Dazzling Mediterranean Roman style roof tiles">
            <a:extLst>
              <a:ext uri="{FF2B5EF4-FFF2-40B4-BE49-F238E27FC236}">
                <a16:creationId xmlns:a16="http://schemas.microsoft.com/office/drawing/2014/main" id="{AC5C0364-541E-443A-9C81-6435F16B3C4F}"/>
              </a:ext>
            </a:extLst>
          </p:cNvPr>
          <p:cNvSpPr txBox="1"/>
          <p:nvPr/>
        </p:nvSpPr>
        <p:spPr>
          <a:xfrm>
            <a:off x="8185406" y="612112"/>
            <a:ext cx="3583303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ROOF: </a:t>
            </a:r>
          </a:p>
          <a:p>
            <a:pPr algn="ctr"/>
            <a:r>
              <a:rPr lang="en-US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Dazzling Mediterranean Roman style roof tiles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487F6E-D5B0-4C50-A882-9CB553277547}"/>
              </a:ext>
            </a:extLst>
          </p:cNvPr>
          <p:cNvSpPr txBox="1"/>
          <p:nvPr/>
        </p:nvSpPr>
        <p:spPr>
          <a:xfrm>
            <a:off x="2089841" y="1174591"/>
            <a:ext cx="7777258" cy="72688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en-US" b="1" dirty="0">
                <a:latin typeface="Calibri" panose="020F0502020204030204" pitchFamily="34" charset="0"/>
                <a:cs typeface="Arial" panose="020B0604020202020204" pitchFamily="34" charset="0"/>
              </a:rPr>
              <a:t> Meta commands:</a:t>
            </a:r>
          </a:p>
          <a:p>
            <a:pPr marL="800100" lvl="1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dirty="0">
                <a:latin typeface="Calibri" panose="020F0502020204030204" pitchFamily="34" charset="0"/>
                <a:cs typeface="Arial" panose="020B0604020202020204" pitchFamily="34" charset="0"/>
              </a:rPr>
              <a:t>Help – we talked about it previously…</a:t>
            </a:r>
          </a:p>
          <a:p>
            <a:pPr marL="800100" lvl="1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dirty="0">
                <a:latin typeface="Calibri" panose="020F0502020204030204" pitchFamily="34" charset="0"/>
                <a:cs typeface="Arial" panose="020B0604020202020204" pitchFamily="34" charset="0"/>
              </a:rPr>
              <a:t>Move – moves the user from the unguided phase to the guided phase in case he wants to be asked specific questions:</a:t>
            </a:r>
          </a:p>
          <a:p>
            <a:pPr marL="800100" lvl="1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endParaRPr lang="en-US" dirty="0">
              <a:latin typeface="Calibri" panose="020F0502020204030204" pitchFamily="34" charset="0"/>
              <a:cs typeface="Arial" panose="020B0604020202020204" pitchFamily="34" charset="0"/>
            </a:endParaRPr>
          </a:p>
          <a:p>
            <a:pPr marL="800100" lvl="1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endParaRPr lang="en-US" dirty="0">
              <a:latin typeface="Calibri" panose="020F0502020204030204" pitchFamily="34" charset="0"/>
              <a:cs typeface="Arial" panose="020B0604020202020204" pitchFamily="34" charset="0"/>
            </a:endParaRPr>
          </a:p>
          <a:p>
            <a:pPr marL="800100" lvl="1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endParaRPr lang="en-US" dirty="0">
              <a:latin typeface="Calibri" panose="020F0502020204030204" pitchFamily="34" charset="0"/>
              <a:cs typeface="Arial" panose="020B0604020202020204" pitchFamily="34" charset="0"/>
            </a:endParaRPr>
          </a:p>
          <a:p>
            <a:pPr marL="800100" lvl="1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endParaRPr lang="en-US" dirty="0">
              <a:latin typeface="Calibri" panose="020F0502020204030204" pitchFamily="34" charset="0"/>
              <a:cs typeface="Arial" panose="020B0604020202020204" pitchFamily="34" charset="0"/>
            </a:endParaRPr>
          </a:p>
          <a:p>
            <a:pPr marL="800100" lvl="1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dirty="0">
                <a:latin typeface="Calibri" panose="020F0502020204030204" pitchFamily="34" charset="0"/>
                <a:cs typeface="Arial" panose="020B0604020202020204" pitchFamily="34" charset="0"/>
              </a:rPr>
              <a:t>Summary- present the user with the list of topics he already requested:</a:t>
            </a:r>
          </a:p>
          <a:p>
            <a:pPr marL="800100" lvl="1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endParaRPr lang="en-US" dirty="0">
              <a:latin typeface="Calibri" panose="020F050202020403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07000"/>
              </a:lnSpc>
            </a:pPr>
            <a:endParaRPr lang="en-US" dirty="0">
              <a:latin typeface="Calibri" panose="020F0502020204030204" pitchFamily="34" charset="0"/>
              <a:cs typeface="Arial" panose="020B0604020202020204" pitchFamily="34" charset="0"/>
            </a:endParaRPr>
          </a:p>
          <a:p>
            <a:pPr marL="800100" lvl="1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endParaRPr lang="en-US" dirty="0">
              <a:latin typeface="Calibri" panose="020F0502020204030204" pitchFamily="34" charset="0"/>
              <a:cs typeface="Arial" panose="020B0604020202020204" pitchFamily="34" charset="0"/>
            </a:endParaRPr>
          </a:p>
          <a:p>
            <a:pPr marL="800100" lvl="1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dirty="0">
                <a:latin typeface="Calibri" panose="020F0502020204030204" pitchFamily="34" charset="0"/>
                <a:cs typeface="Arial" panose="020B0604020202020204" pitchFamily="34" charset="0"/>
              </a:rPr>
              <a:t>Mike: for situations that the customer is not satisfied, </a:t>
            </a:r>
          </a:p>
          <a:p>
            <a:pPr lvl="1">
              <a:lnSpc>
                <a:spcPct val="107000"/>
              </a:lnSpc>
            </a:pPr>
            <a:r>
              <a:rPr lang="en-US" dirty="0">
                <a:latin typeface="Calibri" panose="020F0502020204030204" pitchFamily="34" charset="0"/>
                <a:cs typeface="Arial" panose="020B0604020202020204" pitchFamily="34" charset="0"/>
              </a:rPr>
              <a:t> includes two commands:</a:t>
            </a:r>
          </a:p>
          <a:p>
            <a:pPr marL="742950" lvl="1" indent="-285750">
              <a:lnSpc>
                <a:spcPct val="107000"/>
              </a:lnSpc>
              <a:buFontTx/>
              <a:buChar char="-"/>
            </a:pPr>
            <a:r>
              <a:rPr lang="en-US" dirty="0">
                <a:latin typeface="Calibri" panose="020F0502020204030204" pitchFamily="34" charset="0"/>
                <a:cs typeface="Arial" panose="020B0604020202020204" pitchFamily="34" charset="0"/>
              </a:rPr>
              <a:t>Quit : quits chat</a:t>
            </a:r>
          </a:p>
          <a:p>
            <a:pPr marL="742950" lvl="1" indent="-285750">
              <a:lnSpc>
                <a:spcPct val="107000"/>
              </a:lnSpc>
              <a:buFontTx/>
              <a:buChar char="-"/>
            </a:pPr>
            <a:r>
              <a:rPr lang="en-US" dirty="0">
                <a:latin typeface="Calibri" panose="020F0502020204030204" pitchFamily="34" charset="0"/>
                <a:cs typeface="Arial" panose="020B0604020202020204" pitchFamily="34" charset="0"/>
              </a:rPr>
              <a:t>Restart: restarts the chat </a:t>
            </a:r>
          </a:p>
          <a:p>
            <a:pPr lvl="1">
              <a:lnSpc>
                <a:spcPct val="107000"/>
              </a:lnSpc>
            </a:pPr>
            <a:endParaRPr lang="en-US" dirty="0">
              <a:latin typeface="Calibri" panose="020F050202020403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07000"/>
              </a:lnSpc>
            </a:pPr>
            <a:endParaRPr lang="en-US" dirty="0">
              <a:latin typeface="Calibri" panose="020F0502020204030204" pitchFamily="34" charset="0"/>
              <a:cs typeface="Arial" panose="020B0604020202020204" pitchFamily="34" charset="0"/>
            </a:endParaRPr>
          </a:p>
          <a:p>
            <a:pPr marL="800100" lvl="1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endParaRPr lang="en-US" dirty="0">
              <a:latin typeface="Calibri" panose="020F0502020204030204" pitchFamily="34" charset="0"/>
              <a:cs typeface="Arial" panose="020B0604020202020204" pitchFamily="34" charset="0"/>
            </a:endParaRPr>
          </a:p>
          <a:p>
            <a:pPr marL="800100" lvl="1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endParaRPr lang="en-US" dirty="0">
              <a:latin typeface="Calibri" panose="020F050202020403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07000"/>
              </a:lnSpc>
            </a:pPr>
            <a:endParaRPr lang="en-US" dirty="0">
              <a:latin typeface="Calibri" panose="020F0502020204030204" pitchFamily="34" charset="0"/>
              <a:cs typeface="Arial" panose="020B0604020202020204" pitchFamily="34" charset="0"/>
            </a:endParaRPr>
          </a:p>
          <a:p>
            <a:pPr marL="800100" lvl="1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endParaRPr lang="en-US" dirty="0">
              <a:latin typeface="Calibri" panose="020F0502020204030204" pitchFamily="34" charset="0"/>
              <a:cs typeface="Arial" panose="020B0604020202020204" pitchFamily="34" charset="0"/>
            </a:endParaRPr>
          </a:p>
          <a:p>
            <a:pPr marL="800100" lvl="1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endParaRPr lang="en-US" dirty="0">
              <a:latin typeface="Calibri" panose="020F050202020403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07000"/>
              </a:lnSpc>
            </a:pPr>
            <a:endParaRPr lang="en-US" dirty="0"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6734710-DB4F-41B3-BEE7-FADD54F418C9}"/>
              </a:ext>
            </a:extLst>
          </p:cNvPr>
          <p:cNvSpPr txBox="1"/>
          <p:nvPr/>
        </p:nvSpPr>
        <p:spPr>
          <a:xfrm>
            <a:off x="2089841" y="239969"/>
            <a:ext cx="6986582" cy="707886"/>
          </a:xfrm>
          <a:prstGeom prst="rect">
            <a:avLst/>
          </a:prstGeom>
          <a:solidFill>
            <a:srgbClr val="9F361D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Dialogue Component</a:t>
            </a:r>
            <a:endParaRPr lang="x-none" sz="4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CEE8D9-2451-4AA3-85A4-F0EE5EC959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52554"/>
            <a:ext cx="2966442" cy="158467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C5D7B10-4A77-402E-B99A-DEF4E0C69D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830"/>
          <a:stretch/>
        </p:blipFill>
        <p:spPr>
          <a:xfrm>
            <a:off x="10446470" y="1218"/>
            <a:ext cx="1590675" cy="112106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CB4716E-4BBB-4505-B2ED-5F387C4FB7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6442" y="2561247"/>
            <a:ext cx="8214964" cy="112410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4EABDB5-EBC4-4AD7-83F6-BF30E4E56D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66442" y="4119938"/>
            <a:ext cx="5792008" cy="543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39047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Roof" descr="ROOF: &#10;Dazzling Mediterranean Roman style roof tiles">
            <a:extLst>
              <a:ext uri="{FF2B5EF4-FFF2-40B4-BE49-F238E27FC236}">
                <a16:creationId xmlns:a16="http://schemas.microsoft.com/office/drawing/2014/main" id="{AC5C0364-541E-443A-9C81-6435F16B3C4F}"/>
              </a:ext>
            </a:extLst>
          </p:cNvPr>
          <p:cNvSpPr txBox="1"/>
          <p:nvPr/>
        </p:nvSpPr>
        <p:spPr>
          <a:xfrm>
            <a:off x="8185406" y="612112"/>
            <a:ext cx="3583303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ROOF: </a:t>
            </a:r>
          </a:p>
          <a:p>
            <a:pPr algn="ctr"/>
            <a:r>
              <a:rPr lang="en-US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Dazzling Mediterranean Roman style roof tiles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487F6E-D5B0-4C50-A882-9CB553277547}"/>
              </a:ext>
            </a:extLst>
          </p:cNvPr>
          <p:cNvSpPr txBox="1"/>
          <p:nvPr/>
        </p:nvSpPr>
        <p:spPr>
          <a:xfrm>
            <a:off x="1975017" y="1319998"/>
            <a:ext cx="7777258" cy="81579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7000"/>
              </a:lnSpc>
              <a:spcAft>
                <a:spcPts val="600"/>
              </a:spcAft>
            </a:pPr>
            <a:r>
              <a:rPr lang="en-US" b="1" dirty="0">
                <a:latin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>
                <a:latin typeface="Calibri" panose="020F0502020204030204" pitchFamily="34" charset="0"/>
                <a:cs typeface="Arial" panose="020B0604020202020204" pitchFamily="34" charset="0"/>
              </a:rPr>
              <a:t>Dealing with different issues:</a:t>
            </a:r>
          </a:p>
          <a:p>
            <a:pPr marL="800100" lvl="1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1800" b="1" dirty="0">
                <a:solidFill>
                  <a:srgbClr val="FF0000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Out of topic1 </a:t>
            </a:r>
            <a:r>
              <a:rPr lang="en-US" sz="1800" dirty="0">
                <a:latin typeface="Calibri" panose="020F0502020204030204" pitchFamily="34" charset="0"/>
                <a:cs typeface="Arial" panose="020B0604020202020204" pitchFamily="34" charset="0"/>
              </a:rPr>
              <a:t>request: user entered an unrelated request </a:t>
            </a:r>
          </a:p>
          <a:p>
            <a:pPr lvl="1">
              <a:lnSpc>
                <a:spcPct val="107000"/>
              </a:lnSpc>
            </a:pPr>
            <a:endParaRPr lang="en-US" dirty="0">
              <a:latin typeface="Calibri" panose="020F050202020403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07000"/>
              </a:lnSpc>
            </a:pPr>
            <a:r>
              <a:rPr lang="en-US" dirty="0">
                <a:latin typeface="Calibri" panose="020F0502020204030204" pitchFamily="34" charset="0"/>
                <a:cs typeface="Arial" panose="020B0604020202020204" pitchFamily="34" charset="0"/>
              </a:rPr>
              <a:t>-    User input : “how's the weather today”?</a:t>
            </a:r>
          </a:p>
          <a:p>
            <a:pPr marL="742950" lvl="1" indent="-285750">
              <a:lnSpc>
                <a:spcPct val="107000"/>
              </a:lnSpc>
              <a:buFontTx/>
              <a:buChar char="-"/>
            </a:pPr>
            <a:r>
              <a:rPr lang="en-US" dirty="0">
                <a:latin typeface="Calibri" panose="020F0502020204030204" pitchFamily="34" charset="0"/>
                <a:cs typeface="Arial" panose="020B0604020202020204" pitchFamily="34" charset="0"/>
              </a:rPr>
              <a:t>Unguided: Let him know his request is out of scope, and present him with possible not requested yet topics</a:t>
            </a:r>
          </a:p>
          <a:p>
            <a:pPr marL="742950" lvl="1" indent="-285750">
              <a:lnSpc>
                <a:spcPct val="107000"/>
              </a:lnSpc>
              <a:buFontTx/>
              <a:buChar char="-"/>
            </a:pPr>
            <a:endParaRPr lang="en-US" dirty="0">
              <a:latin typeface="Calibri" panose="020F0502020204030204" pitchFamily="34" charset="0"/>
              <a:cs typeface="Arial" panose="020B0604020202020204" pitchFamily="34" charset="0"/>
            </a:endParaRPr>
          </a:p>
          <a:p>
            <a:pPr marL="800100" lvl="1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endParaRPr lang="en-US" dirty="0">
              <a:latin typeface="Calibri" panose="020F0502020204030204" pitchFamily="34" charset="0"/>
              <a:cs typeface="Arial" panose="020B0604020202020204" pitchFamily="34" charset="0"/>
            </a:endParaRPr>
          </a:p>
          <a:p>
            <a:pPr marL="800100" lvl="1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endParaRPr lang="en-US" dirty="0">
              <a:latin typeface="Calibri" panose="020F050202020403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07000"/>
              </a:lnSpc>
            </a:pPr>
            <a:br>
              <a:rPr lang="en-US" dirty="0">
                <a:latin typeface="Calibri" panose="020F0502020204030204" pitchFamily="34" charset="0"/>
                <a:cs typeface="Arial" panose="020B0604020202020204" pitchFamily="34" charset="0"/>
              </a:rPr>
            </a:br>
            <a:endParaRPr lang="en-US" dirty="0">
              <a:latin typeface="Calibri" panose="020F0502020204030204" pitchFamily="34" charset="0"/>
              <a:cs typeface="Arial" panose="020B0604020202020204" pitchFamily="34" charset="0"/>
            </a:endParaRPr>
          </a:p>
          <a:p>
            <a:pPr marL="800100" lvl="1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endParaRPr lang="en-US" dirty="0">
              <a:latin typeface="Calibri" panose="020F0502020204030204" pitchFamily="34" charset="0"/>
              <a:cs typeface="Arial" panose="020B0604020202020204" pitchFamily="34" charset="0"/>
            </a:endParaRPr>
          </a:p>
          <a:p>
            <a:pPr marL="800100" lvl="1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endParaRPr lang="en-US" dirty="0">
              <a:latin typeface="Calibri" panose="020F0502020204030204" pitchFamily="34" charset="0"/>
              <a:cs typeface="Arial" panose="020B0604020202020204" pitchFamily="34" charset="0"/>
            </a:endParaRPr>
          </a:p>
          <a:p>
            <a:pPr marL="800100" lvl="1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endParaRPr lang="en-US" dirty="0">
              <a:latin typeface="Calibri" panose="020F050202020403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07000"/>
              </a:lnSpc>
              <a:buFontTx/>
              <a:buChar char="-"/>
            </a:pPr>
            <a:r>
              <a:rPr lang="en-US" dirty="0">
                <a:latin typeface="Calibri" panose="020F0502020204030204" pitchFamily="34" charset="0"/>
                <a:cs typeface="Arial" panose="020B0604020202020204" pitchFamily="34" charset="0"/>
              </a:rPr>
              <a:t>Guided:</a:t>
            </a:r>
          </a:p>
          <a:p>
            <a:pPr marL="742950" lvl="1" indent="-285750">
              <a:lnSpc>
                <a:spcPct val="107000"/>
              </a:lnSpc>
              <a:buFontTx/>
              <a:buChar char="-"/>
            </a:pPr>
            <a:endParaRPr lang="en-US" dirty="0">
              <a:latin typeface="Calibri" panose="020F050202020403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07000"/>
              </a:lnSpc>
            </a:pPr>
            <a:endParaRPr lang="en-US" dirty="0">
              <a:latin typeface="Calibri" panose="020F050202020403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07000"/>
              </a:lnSpc>
            </a:pPr>
            <a:endParaRPr lang="en-US" dirty="0">
              <a:latin typeface="Calibri" panose="020F0502020204030204" pitchFamily="34" charset="0"/>
              <a:cs typeface="Arial" panose="020B0604020202020204" pitchFamily="34" charset="0"/>
            </a:endParaRPr>
          </a:p>
          <a:p>
            <a:pPr marL="800100" lvl="1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endParaRPr lang="en-US" dirty="0">
              <a:latin typeface="Calibri" panose="020F050202020403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07000"/>
              </a:lnSpc>
            </a:pPr>
            <a:endParaRPr lang="en-US" dirty="0">
              <a:latin typeface="Calibri" panose="020F050202020403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07000"/>
              </a:lnSpc>
            </a:pPr>
            <a:endParaRPr lang="en-US" dirty="0">
              <a:latin typeface="Calibri" panose="020F0502020204030204" pitchFamily="34" charset="0"/>
              <a:cs typeface="Arial" panose="020B0604020202020204" pitchFamily="34" charset="0"/>
            </a:endParaRPr>
          </a:p>
          <a:p>
            <a:pPr marL="800100" lvl="1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endParaRPr lang="en-US" dirty="0">
              <a:latin typeface="Calibri" panose="020F0502020204030204" pitchFamily="34" charset="0"/>
              <a:cs typeface="Arial" panose="020B0604020202020204" pitchFamily="34" charset="0"/>
            </a:endParaRPr>
          </a:p>
          <a:p>
            <a:pPr marL="800100" lvl="1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endParaRPr lang="en-US" dirty="0">
              <a:latin typeface="Calibri" panose="020F050202020403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07000"/>
              </a:lnSpc>
            </a:pPr>
            <a:endParaRPr lang="en-US" dirty="0">
              <a:latin typeface="Calibri" panose="020F0502020204030204" pitchFamily="34" charset="0"/>
              <a:cs typeface="Arial" panose="020B0604020202020204" pitchFamily="34" charset="0"/>
            </a:endParaRPr>
          </a:p>
          <a:p>
            <a:pPr marL="800100" lvl="1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endParaRPr lang="en-US" dirty="0">
              <a:latin typeface="Calibri" panose="020F0502020204030204" pitchFamily="34" charset="0"/>
              <a:cs typeface="Arial" panose="020B0604020202020204" pitchFamily="34" charset="0"/>
            </a:endParaRPr>
          </a:p>
          <a:p>
            <a:pPr marL="800100" lvl="1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endParaRPr lang="en-US" dirty="0">
              <a:latin typeface="Calibri" panose="020F050202020403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07000"/>
              </a:lnSpc>
            </a:pPr>
            <a:endParaRPr lang="en-US" dirty="0"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6734710-DB4F-41B3-BEE7-FADD54F418C9}"/>
              </a:ext>
            </a:extLst>
          </p:cNvPr>
          <p:cNvSpPr txBox="1"/>
          <p:nvPr/>
        </p:nvSpPr>
        <p:spPr>
          <a:xfrm>
            <a:off x="2089841" y="239969"/>
            <a:ext cx="6986582" cy="707886"/>
          </a:xfrm>
          <a:prstGeom prst="rect">
            <a:avLst/>
          </a:prstGeom>
          <a:solidFill>
            <a:srgbClr val="9F361D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Dialogue Component</a:t>
            </a:r>
            <a:endParaRPr lang="x-none" sz="40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CEE8D9-2451-4AA3-85A4-F0EE5EC959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3463" y="2692586"/>
            <a:ext cx="2966442" cy="158467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C5D7B10-4A77-402E-B99A-DEF4E0C69D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830"/>
          <a:stretch/>
        </p:blipFill>
        <p:spPr>
          <a:xfrm>
            <a:off x="10446470" y="1218"/>
            <a:ext cx="1590675" cy="11210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8C9CA23-52A1-4464-90BD-062110E9FE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2979" y="3311935"/>
            <a:ext cx="6103120" cy="202988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84EB2BA-E826-4BD4-9614-40DFE56C9B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3884" y="5375927"/>
            <a:ext cx="7143767" cy="121937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0549" y="1047576"/>
            <a:ext cx="3084656" cy="154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573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Roof" descr="ROOF: &#10;Dazzling Mediterranean Roman style roof tiles">
            <a:extLst>
              <a:ext uri="{FF2B5EF4-FFF2-40B4-BE49-F238E27FC236}">
                <a16:creationId xmlns:a16="http://schemas.microsoft.com/office/drawing/2014/main" id="{AC5C0364-541E-443A-9C81-6435F16B3C4F}"/>
              </a:ext>
            </a:extLst>
          </p:cNvPr>
          <p:cNvSpPr txBox="1"/>
          <p:nvPr/>
        </p:nvSpPr>
        <p:spPr>
          <a:xfrm>
            <a:off x="8185406" y="612112"/>
            <a:ext cx="3583303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ROOF: </a:t>
            </a:r>
          </a:p>
          <a:p>
            <a:pPr algn="ctr"/>
            <a:r>
              <a:rPr lang="en-US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Dazzling Mediterranean Roman style roof tiles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487F6E-D5B0-4C50-A882-9CB553277547}"/>
              </a:ext>
            </a:extLst>
          </p:cNvPr>
          <p:cNvSpPr txBox="1"/>
          <p:nvPr/>
        </p:nvSpPr>
        <p:spPr>
          <a:xfrm>
            <a:off x="2426221" y="1319998"/>
            <a:ext cx="7777258" cy="48979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en-US" b="1" dirty="0">
                <a:latin typeface="Calibri" panose="020F0502020204030204" pitchFamily="34" charset="0"/>
                <a:cs typeface="Arial" panose="020B0604020202020204" pitchFamily="34" charset="0"/>
              </a:rPr>
              <a:t>		 </a:t>
            </a:r>
            <a:r>
              <a:rPr lang="en-US" sz="2000" b="1" dirty="0">
                <a:latin typeface="Calibri" panose="020F0502020204030204" pitchFamily="34" charset="0"/>
                <a:cs typeface="Arial" panose="020B0604020202020204" pitchFamily="34" charset="0"/>
              </a:rPr>
              <a:t>Dealing with different issues:</a:t>
            </a:r>
          </a:p>
          <a:p>
            <a:pPr marL="800100" lvl="1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1800" b="1" dirty="0">
                <a:solidFill>
                  <a:srgbClr val="FF0000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Out of topic2 </a:t>
            </a:r>
            <a:r>
              <a:rPr lang="en-US" sz="1800" dirty="0">
                <a:latin typeface="Calibri" panose="020F0502020204030204" pitchFamily="34" charset="0"/>
                <a:cs typeface="Arial" panose="020B0604020202020204" pitchFamily="34" charset="0"/>
              </a:rPr>
              <a:t>request: user enters at least one request with no explicit value, deal with that intent/ those intents first, then display feedback for all intents</a:t>
            </a:r>
          </a:p>
          <a:p>
            <a:pPr lvl="1">
              <a:lnSpc>
                <a:spcPct val="107000"/>
              </a:lnSpc>
            </a:pPr>
            <a:r>
              <a:rPr lang="en-US" dirty="0">
                <a:latin typeface="Calibri" panose="020F0502020204030204" pitchFamily="34" charset="0"/>
                <a:cs typeface="Arial" panose="020B0604020202020204" pitchFamily="34" charset="0"/>
              </a:rPr>
              <a:t>- User input= “looking for a highly rated restaurant with Wi-Fi </a:t>
            </a:r>
            <a:r>
              <a:rPr lang="en-US" b="1" dirty="0">
                <a:latin typeface="Calibri" panose="020F0502020204030204" pitchFamily="34" charset="0"/>
                <a:cs typeface="Arial" panose="020B0604020202020204" pitchFamily="34" charset="0"/>
              </a:rPr>
              <a:t>and prices</a:t>
            </a:r>
            <a:r>
              <a:rPr lang="en-US" dirty="0">
                <a:latin typeface="Calibri" panose="020F0502020204030204" pitchFamily="34" charset="0"/>
                <a:cs typeface="Arial" panose="020B0604020202020204" pitchFamily="34" charset="0"/>
              </a:rPr>
              <a:t>”</a:t>
            </a:r>
          </a:p>
          <a:p>
            <a:pPr lvl="1">
              <a:lnSpc>
                <a:spcPct val="107000"/>
              </a:lnSpc>
            </a:pPr>
            <a:endParaRPr lang="en-US" dirty="0">
              <a:latin typeface="Calibri" panose="020F050202020403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07000"/>
              </a:lnSpc>
            </a:pPr>
            <a:endParaRPr lang="en-US" dirty="0">
              <a:latin typeface="Calibri" panose="020F0502020204030204" pitchFamily="34" charset="0"/>
              <a:cs typeface="Arial" panose="020B0604020202020204" pitchFamily="34" charset="0"/>
            </a:endParaRPr>
          </a:p>
          <a:p>
            <a:pPr marL="800100" lvl="1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endParaRPr lang="en-US" dirty="0">
              <a:latin typeface="Calibri" panose="020F050202020403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07000"/>
              </a:lnSpc>
            </a:pPr>
            <a:endParaRPr lang="en-US" dirty="0">
              <a:latin typeface="Calibri" panose="020F050202020403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07000"/>
              </a:lnSpc>
            </a:pPr>
            <a:r>
              <a:rPr lang="en-US" dirty="0">
                <a:latin typeface="Calibri" panose="020F0502020204030204" pitchFamily="34" charset="0"/>
                <a:cs typeface="Arial" panose="020B0604020202020204" pitchFamily="34" charset="0"/>
              </a:rPr>
              <a:t>User input= “good”</a:t>
            </a:r>
          </a:p>
          <a:p>
            <a:pPr lvl="1">
              <a:lnSpc>
                <a:spcPct val="107000"/>
              </a:lnSpc>
            </a:pPr>
            <a:endParaRPr lang="en-US" dirty="0">
              <a:latin typeface="Calibri" panose="020F0502020204030204" pitchFamily="34" charset="0"/>
              <a:cs typeface="Arial" panose="020B0604020202020204" pitchFamily="34" charset="0"/>
            </a:endParaRPr>
          </a:p>
          <a:p>
            <a:pPr marL="800100" lvl="1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endParaRPr lang="en-US" dirty="0">
              <a:latin typeface="Calibri" panose="020F0502020204030204" pitchFamily="34" charset="0"/>
              <a:cs typeface="Arial" panose="020B0604020202020204" pitchFamily="34" charset="0"/>
            </a:endParaRPr>
          </a:p>
          <a:p>
            <a:pPr marL="800100" lvl="1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endParaRPr lang="en-US" dirty="0">
              <a:latin typeface="Calibri" panose="020F050202020403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07000"/>
              </a:lnSpc>
            </a:pPr>
            <a:endParaRPr lang="en-US" dirty="0">
              <a:latin typeface="Calibri" panose="020F0502020204030204" pitchFamily="34" charset="0"/>
              <a:cs typeface="Arial" panose="020B0604020202020204" pitchFamily="34" charset="0"/>
            </a:endParaRPr>
          </a:p>
          <a:p>
            <a:pPr marL="800100" lvl="1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endParaRPr lang="en-US" dirty="0">
              <a:latin typeface="Calibri" panose="020F050202020403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07000"/>
              </a:lnSpc>
            </a:pPr>
            <a:endParaRPr lang="en-US" dirty="0"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6734710-DB4F-41B3-BEE7-FADD54F418C9}"/>
              </a:ext>
            </a:extLst>
          </p:cNvPr>
          <p:cNvSpPr txBox="1"/>
          <p:nvPr/>
        </p:nvSpPr>
        <p:spPr>
          <a:xfrm>
            <a:off x="2089841" y="239969"/>
            <a:ext cx="6986582" cy="707886"/>
          </a:xfrm>
          <a:prstGeom prst="rect">
            <a:avLst/>
          </a:prstGeom>
          <a:solidFill>
            <a:srgbClr val="9F361D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Dialogue Component</a:t>
            </a:r>
            <a:endParaRPr lang="x-none" sz="40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CEE8D9-2451-4AA3-85A4-F0EE5EC959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07585"/>
            <a:ext cx="2966442" cy="158467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C5D7B10-4A77-402E-B99A-DEF4E0C69D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830"/>
          <a:stretch/>
        </p:blipFill>
        <p:spPr>
          <a:xfrm>
            <a:off x="10446470" y="1218"/>
            <a:ext cx="1590675" cy="112106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1EE3EBE-B747-4BD7-898B-2780CB1363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3782" y="3034209"/>
            <a:ext cx="8876573" cy="80021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836CB06-3C2F-4ABF-8061-B1C025A092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24101" y="4456243"/>
            <a:ext cx="3543795" cy="1162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840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Roof" descr="ROOF: &#10;Dazzling Mediterranean Roman style roof tiles">
            <a:extLst>
              <a:ext uri="{FF2B5EF4-FFF2-40B4-BE49-F238E27FC236}">
                <a16:creationId xmlns:a16="http://schemas.microsoft.com/office/drawing/2014/main" id="{AC5C0364-541E-443A-9C81-6435F16B3C4F}"/>
              </a:ext>
            </a:extLst>
          </p:cNvPr>
          <p:cNvSpPr txBox="1"/>
          <p:nvPr/>
        </p:nvSpPr>
        <p:spPr>
          <a:xfrm>
            <a:off x="8185406" y="612112"/>
            <a:ext cx="3583303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ROOF: </a:t>
            </a:r>
          </a:p>
          <a:p>
            <a:pPr algn="ctr"/>
            <a:r>
              <a:rPr lang="en-US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Dazzling Mediterranean Roman style roof tiles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487F6E-D5B0-4C50-A882-9CB553277547}"/>
              </a:ext>
            </a:extLst>
          </p:cNvPr>
          <p:cNvSpPr txBox="1"/>
          <p:nvPr/>
        </p:nvSpPr>
        <p:spPr>
          <a:xfrm>
            <a:off x="2321290" y="1334304"/>
            <a:ext cx="7777258" cy="7104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en-US" b="1" dirty="0">
                <a:latin typeface="Calibri" panose="020F0502020204030204" pitchFamily="34" charset="0"/>
                <a:cs typeface="Arial" panose="020B0604020202020204" pitchFamily="34" charset="0"/>
              </a:rPr>
              <a:t>		</a:t>
            </a:r>
            <a:r>
              <a:rPr lang="en-US" sz="2000" b="1" dirty="0">
                <a:latin typeface="Calibri" panose="020F0502020204030204" pitchFamily="34" charset="0"/>
                <a:cs typeface="Arial" panose="020B0604020202020204" pitchFamily="34" charset="0"/>
              </a:rPr>
              <a:t> Dealing with different issues:</a:t>
            </a:r>
          </a:p>
          <a:p>
            <a:pPr marL="800100" lvl="1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b="1" dirty="0">
                <a:solidFill>
                  <a:srgbClr val="FF0000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Already answered </a:t>
            </a:r>
            <a:r>
              <a:rPr lang="en-US" sz="1600" dirty="0">
                <a:latin typeface="Calibri" panose="020F0502020204030204" pitchFamily="34" charset="0"/>
                <a:cs typeface="Arial" panose="020B0604020202020204" pitchFamily="34" charset="0"/>
              </a:rPr>
              <a:t>request: user enters at least one topic he requested before, let him know we already dealt with that topic and deal with other topics</a:t>
            </a:r>
          </a:p>
          <a:p>
            <a:pPr lvl="1">
              <a:lnSpc>
                <a:spcPct val="107000"/>
              </a:lnSpc>
            </a:pPr>
            <a:r>
              <a:rPr lang="en-US" sz="1600" dirty="0">
                <a:latin typeface="Calibri" panose="020F0502020204030204" pitchFamily="34" charset="0"/>
                <a:cs typeface="Arial" panose="020B0604020202020204" pitchFamily="34" charset="0"/>
              </a:rPr>
              <a:t>Continuing the user input example presented in the beginning:</a:t>
            </a:r>
          </a:p>
          <a:p>
            <a:pPr lvl="1">
              <a:lnSpc>
                <a:spcPct val="107000"/>
              </a:lnSpc>
            </a:pPr>
            <a:r>
              <a:rPr lang="en-US" sz="1600" dirty="0">
                <a:latin typeface="Calibri" panose="020F0502020204030204" pitchFamily="34" charset="0"/>
                <a:cs typeface="Arial" panose="020B0604020202020204" pitchFamily="34" charset="0"/>
              </a:rPr>
              <a:t>- User input= “I want a place with Wi-Fi and </a:t>
            </a:r>
            <a:r>
              <a:rPr lang="en-US" sz="1600" b="1" dirty="0">
                <a:latin typeface="Calibri" panose="020F0502020204030204" pitchFamily="34" charset="0"/>
                <a:cs typeface="Arial" panose="020B0604020202020204" pitchFamily="34" charset="0"/>
              </a:rPr>
              <a:t>good prices</a:t>
            </a:r>
            <a:r>
              <a:rPr lang="en-US" sz="1600" dirty="0">
                <a:latin typeface="Calibri" panose="020F0502020204030204" pitchFamily="34" charset="0"/>
                <a:cs typeface="Arial" panose="020B0604020202020204" pitchFamily="34" charset="0"/>
              </a:rPr>
              <a:t>”</a:t>
            </a:r>
          </a:p>
          <a:p>
            <a:pPr lvl="1">
              <a:lnSpc>
                <a:spcPct val="107000"/>
              </a:lnSpc>
            </a:pPr>
            <a:endParaRPr lang="en-US" sz="1600" dirty="0">
              <a:latin typeface="Calibri" panose="020F0502020204030204" pitchFamily="34" charset="0"/>
              <a:cs typeface="Arial" panose="020B0604020202020204" pitchFamily="34" charset="0"/>
            </a:endParaRPr>
          </a:p>
          <a:p>
            <a:pPr marL="800100" lvl="1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endParaRPr lang="en-US" sz="1600" dirty="0">
              <a:latin typeface="Calibri" panose="020F0502020204030204" pitchFamily="34" charset="0"/>
              <a:cs typeface="Arial" panose="020B0604020202020204" pitchFamily="34" charset="0"/>
            </a:endParaRPr>
          </a:p>
          <a:p>
            <a:pPr marL="800100" lvl="1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endParaRPr lang="en-US" sz="1600" dirty="0">
              <a:latin typeface="Calibri" panose="020F0502020204030204" pitchFamily="34" charset="0"/>
              <a:cs typeface="Arial" panose="020B0604020202020204" pitchFamily="34" charset="0"/>
            </a:endParaRPr>
          </a:p>
          <a:p>
            <a:pPr marL="800100" lvl="1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endParaRPr lang="en-US" sz="1600" dirty="0">
              <a:latin typeface="Calibri" panose="020F050202020403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07000"/>
              </a:lnSpc>
            </a:pPr>
            <a:endParaRPr lang="en-US" sz="1600" dirty="0">
              <a:latin typeface="Calibri" panose="020F0502020204030204" pitchFamily="34" charset="0"/>
              <a:cs typeface="Arial" panose="020B0604020202020204" pitchFamily="34" charset="0"/>
            </a:endParaRPr>
          </a:p>
          <a:p>
            <a:pPr marL="800100" lvl="1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1600" b="1" dirty="0">
                <a:solidFill>
                  <a:srgbClr val="FF0000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Unexpected intent </a:t>
            </a:r>
            <a:r>
              <a:rPr lang="en-US" sz="1600" dirty="0">
                <a:latin typeface="Calibri" panose="020F0502020204030204" pitchFamily="34" charset="0"/>
                <a:cs typeface="Arial" panose="020B0604020202020204" pitchFamily="34" charset="0"/>
              </a:rPr>
              <a:t>(relevant for guided phase only) : User enters a valid request but on a different topic – not answering the question intent</a:t>
            </a:r>
          </a:p>
          <a:p>
            <a:pPr marL="742950" lvl="1" indent="-285750">
              <a:lnSpc>
                <a:spcPct val="107000"/>
              </a:lnSpc>
              <a:buFontTx/>
              <a:buChar char="-"/>
            </a:pPr>
            <a:r>
              <a:rPr lang="en-US" sz="1600" dirty="0">
                <a:latin typeface="Calibri" panose="020F0502020204030204" pitchFamily="34" charset="0"/>
                <a:cs typeface="Arial" panose="020B0604020202020204" pitchFamily="34" charset="0"/>
              </a:rPr>
              <a:t>For example:</a:t>
            </a:r>
          </a:p>
          <a:p>
            <a:pPr marL="742950" lvl="1" indent="-285750">
              <a:lnSpc>
                <a:spcPct val="107000"/>
              </a:lnSpc>
              <a:buFontTx/>
              <a:buChar char="-"/>
            </a:pPr>
            <a:endParaRPr lang="en-US" sz="1600" dirty="0">
              <a:latin typeface="Calibri" panose="020F050202020403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07000"/>
              </a:lnSpc>
            </a:pPr>
            <a:endParaRPr lang="en-US" dirty="0">
              <a:latin typeface="Calibri" panose="020F050202020403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07000"/>
              </a:lnSpc>
            </a:pPr>
            <a:endParaRPr lang="en-US" dirty="0">
              <a:latin typeface="Calibri" panose="020F0502020204030204" pitchFamily="34" charset="0"/>
              <a:cs typeface="Arial" panose="020B0604020202020204" pitchFamily="34" charset="0"/>
            </a:endParaRPr>
          </a:p>
          <a:p>
            <a:pPr marL="800100" lvl="1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endParaRPr lang="en-US" dirty="0">
              <a:latin typeface="Calibri" panose="020F050202020403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07000"/>
              </a:lnSpc>
            </a:pPr>
            <a:endParaRPr lang="en-US" dirty="0">
              <a:latin typeface="Calibri" panose="020F050202020403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07000"/>
              </a:lnSpc>
            </a:pPr>
            <a:endParaRPr lang="en-US" dirty="0">
              <a:latin typeface="Calibri" panose="020F0502020204030204" pitchFamily="34" charset="0"/>
              <a:cs typeface="Arial" panose="020B0604020202020204" pitchFamily="34" charset="0"/>
            </a:endParaRPr>
          </a:p>
          <a:p>
            <a:pPr marL="800100" lvl="1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endParaRPr lang="en-US" dirty="0">
              <a:latin typeface="Calibri" panose="020F0502020204030204" pitchFamily="34" charset="0"/>
              <a:cs typeface="Arial" panose="020B0604020202020204" pitchFamily="34" charset="0"/>
            </a:endParaRPr>
          </a:p>
          <a:p>
            <a:pPr marL="800100" lvl="1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endParaRPr lang="en-US" dirty="0">
              <a:latin typeface="Calibri" panose="020F050202020403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07000"/>
              </a:lnSpc>
            </a:pPr>
            <a:endParaRPr lang="en-US" dirty="0">
              <a:latin typeface="Calibri" panose="020F0502020204030204" pitchFamily="34" charset="0"/>
              <a:cs typeface="Arial" panose="020B0604020202020204" pitchFamily="34" charset="0"/>
            </a:endParaRPr>
          </a:p>
          <a:p>
            <a:pPr marL="800100" lvl="1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endParaRPr lang="en-US" dirty="0">
              <a:latin typeface="Calibri" panose="020F050202020403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07000"/>
              </a:lnSpc>
            </a:pPr>
            <a:endParaRPr lang="en-US" dirty="0"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6734710-DB4F-41B3-BEE7-FADD54F418C9}"/>
              </a:ext>
            </a:extLst>
          </p:cNvPr>
          <p:cNvSpPr txBox="1"/>
          <p:nvPr/>
        </p:nvSpPr>
        <p:spPr>
          <a:xfrm>
            <a:off x="2089841" y="239969"/>
            <a:ext cx="6986582" cy="707886"/>
          </a:xfrm>
          <a:prstGeom prst="rect">
            <a:avLst/>
          </a:prstGeom>
          <a:solidFill>
            <a:srgbClr val="9F361D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Dialogue Component</a:t>
            </a:r>
            <a:endParaRPr lang="x-none" sz="40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CEE8D9-2451-4AA3-85A4-F0EE5EC959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13" y="2518311"/>
            <a:ext cx="2966442" cy="158467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C5D7B10-4A77-402E-B99A-DEF4E0C69D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830"/>
          <a:stretch/>
        </p:blipFill>
        <p:spPr>
          <a:xfrm>
            <a:off x="10446470" y="1218"/>
            <a:ext cx="1590675" cy="11210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FB2B7BD-9331-4483-B7B8-83FDD15D48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4531" y="2845083"/>
            <a:ext cx="8378137" cy="11336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CE89078-F424-4F41-9204-CA3C9D1264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55886" y="4686602"/>
            <a:ext cx="5268060" cy="40010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752CC65-4A15-4311-8B2C-147EDD2AD7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79052" y="5249272"/>
            <a:ext cx="7460487" cy="20957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753EAFF-5C63-47AC-9597-AB248CBFA6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80857" y="5429055"/>
            <a:ext cx="5096586" cy="34294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7D09603-E15A-493E-8B19-E15812AB59A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47627" y="5828817"/>
            <a:ext cx="4124901" cy="523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999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C73CE09-F146-4E51-8D33-841440381A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8616" y="3855783"/>
            <a:ext cx="2960828" cy="203215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6836139-7075-4AA4-9784-2317DF75CD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9044" y="4143579"/>
            <a:ext cx="2468880" cy="12615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886B4EC-7337-4249-9260-BBA4D1BB13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842820">
            <a:off x="3562936" y="4136948"/>
            <a:ext cx="1399930" cy="1274831"/>
          </a:xfrm>
          <a:prstGeom prst="rect">
            <a:avLst/>
          </a:prstGeom>
        </p:spPr>
      </p:pic>
      <p:sp>
        <p:nvSpPr>
          <p:cNvPr id="10" name="TextBox Roof" descr="ROOF: &#10;Dazzling Mediterranean Roman style roof tiles">
            <a:extLst>
              <a:ext uri="{FF2B5EF4-FFF2-40B4-BE49-F238E27FC236}">
                <a16:creationId xmlns:a16="http://schemas.microsoft.com/office/drawing/2014/main" id="{AC5C0364-541E-443A-9C81-6435F16B3C4F}"/>
              </a:ext>
            </a:extLst>
          </p:cNvPr>
          <p:cNvSpPr txBox="1"/>
          <p:nvPr/>
        </p:nvSpPr>
        <p:spPr>
          <a:xfrm>
            <a:off x="8185406" y="612112"/>
            <a:ext cx="3583303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ROOF: </a:t>
            </a:r>
          </a:p>
          <a:p>
            <a:pPr algn="ctr"/>
            <a:r>
              <a:rPr lang="en-US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Dazzling Mediterranean Roman style roof tiles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487F6E-D5B0-4C50-A882-9CB553277547}"/>
              </a:ext>
            </a:extLst>
          </p:cNvPr>
          <p:cNvSpPr txBox="1"/>
          <p:nvPr/>
        </p:nvSpPr>
        <p:spPr>
          <a:xfrm>
            <a:off x="2980857" y="1319998"/>
            <a:ext cx="7777258" cy="12413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n-US" dirty="0">
                <a:latin typeface="Calibri" panose="020F0502020204030204" pitchFamily="34" charset="0"/>
                <a:cs typeface="Arial" panose="020B0604020202020204" pitchFamily="34" charset="0"/>
              </a:rPr>
              <a:t>Cool App !</a:t>
            </a:r>
          </a:p>
          <a:p>
            <a:pPr marL="342900" indent="-342900">
              <a:lnSpc>
                <a:spcPct val="107000"/>
              </a:lnSpc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n-US" dirty="0">
                <a:latin typeface="Calibri" panose="020F0502020204030204" pitchFamily="34" charset="0"/>
                <a:cs typeface="Arial" panose="020B0604020202020204" pitchFamily="34" charset="0"/>
              </a:rPr>
              <a:t>Cool domain </a:t>
            </a:r>
            <a:r>
              <a:rPr lang="en-US" dirty="0">
                <a:latin typeface="Calibri" panose="020F050202020403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!</a:t>
            </a:r>
            <a:endParaRPr lang="en-US" dirty="0">
              <a:latin typeface="Calibri" panose="020F050202020403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ct val="107000"/>
              </a:lnSpc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n-US" dirty="0">
                <a:latin typeface="Calibri" panose="020F0502020204030204" pitchFamily="34" charset="0"/>
                <a:cs typeface="Arial" panose="020B0604020202020204" pitchFamily="34" charset="0"/>
              </a:rPr>
              <a:t>Learn NLP, deep learning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6734710-DB4F-41B3-BEE7-FADD54F418C9}"/>
              </a:ext>
            </a:extLst>
          </p:cNvPr>
          <p:cNvSpPr txBox="1"/>
          <p:nvPr/>
        </p:nvSpPr>
        <p:spPr>
          <a:xfrm>
            <a:off x="2698397" y="144239"/>
            <a:ext cx="6986582" cy="707886"/>
          </a:xfrm>
          <a:prstGeom prst="rect">
            <a:avLst/>
          </a:prstGeom>
          <a:solidFill>
            <a:srgbClr val="9F361D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Why restaurant BOT ??</a:t>
            </a:r>
            <a:endParaRPr lang="LID4096" sz="40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23" name="Top Line">
            <a:extLst>
              <a:ext uri="{FF2B5EF4-FFF2-40B4-BE49-F238E27FC236}">
                <a16:creationId xmlns:a16="http://schemas.microsoft.com/office/drawing/2014/main" id="{C3194727-9D25-46CE-96DE-1662BD62A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flipH="1">
            <a:off x="2690544" y="3091651"/>
            <a:ext cx="8357884" cy="477078"/>
            <a:chOff x="8187070" y="1740886"/>
            <a:chExt cx="3409517" cy="211015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A12ACA90-830D-4D85-8FCB-04AE8763F7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9976587" y="217971"/>
              <a:ext cx="0" cy="3240000"/>
            </a:xfrm>
            <a:prstGeom prst="line">
              <a:avLst/>
            </a:prstGeom>
            <a:ln w="19050">
              <a:solidFill>
                <a:srgbClr val="9F361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line and dot 25">
              <a:extLst>
                <a:ext uri="{FF2B5EF4-FFF2-40B4-BE49-F238E27FC236}">
                  <a16:creationId xmlns:a16="http://schemas.microsoft.com/office/drawing/2014/main" id="{EEE78CEC-EEFE-4611-88D6-39D6FE356D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187070" y="1740886"/>
              <a:ext cx="211015" cy="211015"/>
            </a:xfrm>
            <a:prstGeom prst="ellipse">
              <a:avLst/>
            </a:prstGeom>
            <a:solidFill>
              <a:srgbClr val="9F361D"/>
            </a:solidFill>
            <a:ln>
              <a:noFill/>
            </a:ln>
            <a:effectLst>
              <a:glow rad="101600">
                <a:srgbClr val="9F361D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56CEE8D9-2451-4AA3-85A4-F0EE5EC959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7042" y="2452556"/>
            <a:ext cx="2966442" cy="158467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D821803-1D53-4477-9442-8189E06772D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8830"/>
          <a:stretch/>
        </p:blipFill>
        <p:spPr>
          <a:xfrm>
            <a:off x="10446470" y="1218"/>
            <a:ext cx="1590675" cy="112106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1880889-BD03-4CAC-9B50-C6355660F64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0487740">
            <a:off x="2023418" y="5385544"/>
            <a:ext cx="1040809" cy="50424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1A887B5-6EC1-4DAA-84B2-8431E51E9CC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2089" b="9242"/>
          <a:stretch/>
        </p:blipFill>
        <p:spPr>
          <a:xfrm>
            <a:off x="7743825" y="5033162"/>
            <a:ext cx="1539559" cy="90841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E53B672-CB44-43B6-AA4E-7B4B6DE4EC63}"/>
              </a:ext>
            </a:extLst>
          </p:cNvPr>
          <p:cNvSpPr txBox="1"/>
          <p:nvPr/>
        </p:nvSpPr>
        <p:spPr>
          <a:xfrm>
            <a:off x="2855626" y="3674065"/>
            <a:ext cx="7675533" cy="2707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en-US" b="1" dirty="0">
                <a:latin typeface="Calibri" panose="020F0502020204030204" pitchFamily="34" charset="0"/>
                <a:cs typeface="Arial" panose="020B0604020202020204" pitchFamily="34" charset="0"/>
              </a:rPr>
              <a:t>What are we building?</a:t>
            </a:r>
          </a:p>
          <a:p>
            <a:pPr marL="800100" lvl="1" indent="-34290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n-US" dirty="0">
                <a:latin typeface="Calibri" panose="020F0502020204030204" pitchFamily="34" charset="0"/>
                <a:cs typeface="Arial" panose="020B0604020202020204" pitchFamily="34" charset="0"/>
              </a:rPr>
              <a:t>Q&amp;A, task-oriented BOT: NLP based </a:t>
            </a:r>
          </a:p>
          <a:p>
            <a:pPr marL="800100" lvl="1" indent="-34290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n-US" dirty="0">
                <a:latin typeface="Calibri" panose="020F0502020204030204" pitchFamily="34" charset="0"/>
                <a:cs typeface="Arial" panose="020B0604020202020204" pitchFamily="34" charset="0"/>
              </a:rPr>
              <a:t>Key challenge = understand user questions/input</a:t>
            </a:r>
          </a:p>
          <a:p>
            <a:pPr marL="800100" lvl="1" indent="-34290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n-US" dirty="0">
                <a:latin typeface="Calibri" panose="020F0502020204030204" pitchFamily="34" charset="0"/>
                <a:cs typeface="Arial" panose="020B0604020202020204" pitchFamily="34" charset="0"/>
              </a:rPr>
              <a:t>Involves  sub-tasks</a:t>
            </a:r>
          </a:p>
          <a:p>
            <a:pPr marL="800100" lvl="1" indent="-34290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n-US" dirty="0">
                <a:latin typeface="Calibri" panose="020F0502020204030204" pitchFamily="34" charset="0"/>
                <a:cs typeface="Arial" panose="020B0604020202020204" pitchFamily="34" charset="0"/>
              </a:rPr>
              <a:t>Using Yelp data, Cleveland restaurants</a:t>
            </a:r>
          </a:p>
          <a:p>
            <a:pPr marL="1257300" lvl="2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endParaRPr lang="en-US" dirty="0">
              <a:latin typeface="Calibri" panose="020F050202020403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07000"/>
              </a:lnSpc>
              <a:spcAft>
                <a:spcPts val="600"/>
              </a:spcAft>
            </a:pPr>
            <a:endParaRPr lang="en-US" dirty="0"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815110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8" dur="1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0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3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30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8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30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30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30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3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Roof" descr="ROOF: &#10;Dazzling Mediterranean Roman style roof tiles">
            <a:extLst>
              <a:ext uri="{FF2B5EF4-FFF2-40B4-BE49-F238E27FC236}">
                <a16:creationId xmlns:a16="http://schemas.microsoft.com/office/drawing/2014/main" id="{AC5C0364-541E-443A-9C81-6435F16B3C4F}"/>
              </a:ext>
            </a:extLst>
          </p:cNvPr>
          <p:cNvSpPr txBox="1"/>
          <p:nvPr/>
        </p:nvSpPr>
        <p:spPr>
          <a:xfrm>
            <a:off x="8185406" y="612112"/>
            <a:ext cx="3583303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ROOF: </a:t>
            </a:r>
          </a:p>
          <a:p>
            <a:pPr algn="ctr"/>
            <a:r>
              <a:rPr lang="en-US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Dazzling Mediterranean Roman style roof tiles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487F6E-D5B0-4C50-A882-9CB553277547}"/>
              </a:ext>
            </a:extLst>
          </p:cNvPr>
          <p:cNvSpPr txBox="1"/>
          <p:nvPr/>
        </p:nvSpPr>
        <p:spPr>
          <a:xfrm>
            <a:off x="2375067" y="1558749"/>
            <a:ext cx="7777258" cy="49638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en-US" b="1" dirty="0">
                <a:latin typeface="Calibri" panose="020F0502020204030204" pitchFamily="34" charset="0"/>
                <a:cs typeface="Arial" panose="020B0604020202020204" pitchFamily="34" charset="0"/>
              </a:rPr>
              <a:t>		 </a:t>
            </a:r>
            <a:r>
              <a:rPr lang="en-US" sz="2000" b="1" dirty="0">
                <a:latin typeface="Calibri" panose="020F0502020204030204" pitchFamily="34" charset="0"/>
                <a:cs typeface="Arial" panose="020B0604020202020204" pitchFamily="34" charset="0"/>
              </a:rPr>
              <a:t>Dealing with different issues:</a:t>
            </a:r>
            <a:br>
              <a:rPr lang="en-US" sz="2000" b="1" dirty="0">
                <a:latin typeface="Calibri" panose="020F0502020204030204" pitchFamily="34" charset="0"/>
                <a:cs typeface="Arial" panose="020B0604020202020204" pitchFamily="34" charset="0"/>
              </a:rPr>
            </a:br>
            <a:endParaRPr lang="en-US" sz="2000" b="1" dirty="0">
              <a:latin typeface="Calibri" panose="020F0502020204030204" pitchFamily="34" charset="0"/>
              <a:cs typeface="Arial" panose="020B0604020202020204" pitchFamily="34" charset="0"/>
            </a:endParaRPr>
          </a:p>
          <a:p>
            <a:pPr marL="800100" lvl="1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1800" b="1" dirty="0">
                <a:solidFill>
                  <a:srgbClr val="FF0000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Excluded request</a:t>
            </a:r>
            <a:r>
              <a:rPr lang="en-US" sz="1800" dirty="0">
                <a:latin typeface="Calibri" panose="020F0502020204030204" pitchFamily="34" charset="0"/>
                <a:cs typeface="Arial" panose="020B0604020202020204" pitchFamily="34" charset="0"/>
              </a:rPr>
              <a:t>: user entered a request relevant to the restaurant world but we don’t cover it. Let the user know that and present him with similar covered topics:</a:t>
            </a:r>
          </a:p>
          <a:p>
            <a:pPr lvl="1">
              <a:lnSpc>
                <a:spcPct val="107000"/>
              </a:lnSpc>
            </a:pPr>
            <a:r>
              <a:rPr lang="en-US" dirty="0">
                <a:latin typeface="Calibri" panose="020F0502020204030204" pitchFamily="34" charset="0"/>
                <a:cs typeface="Arial" panose="020B0604020202020204" pitchFamily="34" charset="0"/>
              </a:rPr>
              <a:t>- User input: “find me a bar with parking and good music”</a:t>
            </a:r>
            <a:endParaRPr lang="en-US" sz="1800" dirty="0">
              <a:latin typeface="Calibri" panose="020F050202020403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07000"/>
              </a:lnSpc>
            </a:pPr>
            <a:endParaRPr lang="en-US" dirty="0">
              <a:latin typeface="Calibri" panose="020F050202020403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07000"/>
              </a:lnSpc>
            </a:pPr>
            <a:endParaRPr lang="en-US" dirty="0">
              <a:latin typeface="Calibri" panose="020F0502020204030204" pitchFamily="34" charset="0"/>
              <a:cs typeface="Arial" panose="020B0604020202020204" pitchFamily="34" charset="0"/>
            </a:endParaRPr>
          </a:p>
          <a:p>
            <a:pPr marL="800100" lvl="1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endParaRPr lang="en-US" dirty="0">
              <a:latin typeface="Calibri" panose="020F050202020403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07000"/>
              </a:lnSpc>
            </a:pPr>
            <a:endParaRPr lang="en-US" dirty="0">
              <a:latin typeface="Calibri" panose="020F050202020403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07000"/>
              </a:lnSpc>
            </a:pPr>
            <a:endParaRPr lang="en-US" dirty="0">
              <a:latin typeface="Calibri" panose="020F0502020204030204" pitchFamily="34" charset="0"/>
              <a:cs typeface="Arial" panose="020B0604020202020204" pitchFamily="34" charset="0"/>
            </a:endParaRPr>
          </a:p>
          <a:p>
            <a:pPr marL="800100" lvl="1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endParaRPr lang="en-US" dirty="0">
              <a:latin typeface="Calibri" panose="020F0502020204030204" pitchFamily="34" charset="0"/>
              <a:cs typeface="Arial" panose="020B0604020202020204" pitchFamily="34" charset="0"/>
            </a:endParaRPr>
          </a:p>
          <a:p>
            <a:pPr marL="800100" lvl="1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endParaRPr lang="en-US" dirty="0">
              <a:latin typeface="Calibri" panose="020F050202020403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07000"/>
              </a:lnSpc>
            </a:pPr>
            <a:endParaRPr lang="en-US" dirty="0">
              <a:latin typeface="Calibri" panose="020F0502020204030204" pitchFamily="34" charset="0"/>
              <a:cs typeface="Arial" panose="020B0604020202020204" pitchFamily="34" charset="0"/>
            </a:endParaRPr>
          </a:p>
          <a:p>
            <a:pPr marL="800100" lvl="1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endParaRPr lang="en-US" dirty="0">
              <a:latin typeface="Calibri" panose="020F050202020403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07000"/>
              </a:lnSpc>
            </a:pPr>
            <a:endParaRPr lang="en-US" dirty="0"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6734710-DB4F-41B3-BEE7-FADD54F418C9}"/>
              </a:ext>
            </a:extLst>
          </p:cNvPr>
          <p:cNvSpPr txBox="1"/>
          <p:nvPr/>
        </p:nvSpPr>
        <p:spPr>
          <a:xfrm>
            <a:off x="2089841" y="239969"/>
            <a:ext cx="6986582" cy="707886"/>
          </a:xfrm>
          <a:prstGeom prst="rect">
            <a:avLst/>
          </a:prstGeom>
          <a:solidFill>
            <a:srgbClr val="9F361D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Dialogue Component</a:t>
            </a:r>
            <a:endParaRPr lang="x-none" sz="40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CEE8D9-2451-4AA3-85A4-F0EE5EC959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042" y="2976630"/>
            <a:ext cx="2966442" cy="158467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C5D7B10-4A77-402E-B99A-DEF4E0C69D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830"/>
          <a:stretch/>
        </p:blipFill>
        <p:spPr>
          <a:xfrm>
            <a:off x="10446470" y="1218"/>
            <a:ext cx="1590675" cy="11210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352C16D-4755-4511-9353-082CEC06A5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9004" y="3947591"/>
            <a:ext cx="7887801" cy="1981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635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Roof" descr="ROOF: &#10;Dazzling Mediterranean Roman style roof tiles">
            <a:extLst>
              <a:ext uri="{FF2B5EF4-FFF2-40B4-BE49-F238E27FC236}">
                <a16:creationId xmlns:a16="http://schemas.microsoft.com/office/drawing/2014/main" id="{AC5C0364-541E-443A-9C81-6435F16B3C4F}"/>
              </a:ext>
            </a:extLst>
          </p:cNvPr>
          <p:cNvSpPr txBox="1"/>
          <p:nvPr/>
        </p:nvSpPr>
        <p:spPr>
          <a:xfrm>
            <a:off x="8185406" y="612112"/>
            <a:ext cx="3583303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ROOF: </a:t>
            </a:r>
          </a:p>
          <a:p>
            <a:pPr algn="ctr"/>
            <a:r>
              <a:rPr lang="en-US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Dazzling Mediterranean Roman style roof tiles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487F6E-D5B0-4C50-A882-9CB553277547}"/>
              </a:ext>
            </a:extLst>
          </p:cNvPr>
          <p:cNvSpPr txBox="1"/>
          <p:nvPr/>
        </p:nvSpPr>
        <p:spPr>
          <a:xfrm>
            <a:off x="2954075" y="1045515"/>
            <a:ext cx="7777258" cy="6902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en-US" sz="1600" b="1" dirty="0">
                <a:latin typeface="Calibri" panose="020F0502020204030204" pitchFamily="34" charset="0"/>
                <a:cs typeface="Arial" panose="020B0604020202020204" pitchFamily="34" charset="0"/>
              </a:rPr>
              <a:t>		         Run time example:</a:t>
            </a:r>
          </a:p>
          <a:p>
            <a:pPr marL="45720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b="1" dirty="0">
                <a:latin typeface="Calibri" panose="020F0502020204030204" pitchFamily="34" charset="0"/>
                <a:cs typeface="Arial" panose="020B0604020202020204" pitchFamily="34" charset="0"/>
              </a:rPr>
              <a:t> 	</a:t>
            </a:r>
            <a:r>
              <a:rPr lang="en-US" sz="1600" b="1" dirty="0">
                <a:cs typeface="Arial" panose="020B0604020202020204" pitchFamily="34" charset="0"/>
              </a:rPr>
              <a:t>   </a:t>
            </a:r>
            <a:r>
              <a:rPr lang="en-GB" sz="1600" u="sng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Romeo and Juliet ordering a restaurant:</a:t>
            </a:r>
          </a:p>
          <a:p>
            <a:pPr marL="45720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GB" sz="1600" u="sng" dirty="0"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45720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GB" sz="1600" u="sng" dirty="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45720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GB" sz="1600" u="sng" dirty="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800100" lvl="1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endParaRPr lang="en-US" sz="1600" dirty="0">
              <a:cs typeface="Arial" panose="020B0604020202020204" pitchFamily="34" charset="0"/>
            </a:endParaRPr>
          </a:p>
          <a:p>
            <a:pPr marL="800100" lvl="1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1600" dirty="0">
                <a:cs typeface="Arial" panose="020B0604020202020204" pitchFamily="34" charset="0"/>
              </a:rPr>
              <a:t>Start with ready preferences:</a:t>
            </a:r>
          </a:p>
          <a:p>
            <a:pPr lvl="1">
              <a:lnSpc>
                <a:spcPct val="107000"/>
              </a:lnSpc>
            </a:pPr>
            <a:r>
              <a:rPr lang="en-GB" sz="1600" dirty="0">
                <a:solidFill>
                  <a:srgbClr val="282828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“On </a:t>
            </a:r>
            <a:r>
              <a:rPr lang="en-GB" sz="1600" dirty="0">
                <a:solidFill>
                  <a:srgbClr val="FF000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Thursday </a:t>
            </a:r>
            <a:r>
              <a:rPr lang="en-GB" sz="1600" dirty="0">
                <a:solidFill>
                  <a:srgbClr val="282828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, Juliet </a:t>
            </a:r>
            <a:r>
              <a:rPr lang="en-GB" sz="1600" dirty="0">
                <a:solidFill>
                  <a:srgbClr val="FF000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wakes </a:t>
            </a:r>
            <a:r>
              <a:rPr lang="en-GB" sz="1600" dirty="0">
                <a:solidFill>
                  <a:srgbClr val="282828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to find her love </a:t>
            </a:r>
            <a:r>
              <a:rPr lang="en-GB" sz="1600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dead</a:t>
            </a:r>
            <a:r>
              <a:rPr lang="en-GB" sz="1600" dirty="0">
                <a:solidFill>
                  <a:srgbClr val="282828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in the tomb and </a:t>
            </a:r>
            <a:r>
              <a:rPr lang="en-GB" sz="1600" dirty="0">
                <a:solidFill>
                  <a:srgbClr val="FF000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stabs herself </a:t>
            </a:r>
            <a:r>
              <a:rPr lang="en-GB" sz="1600" dirty="0">
                <a:solidFill>
                  <a:srgbClr val="282828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with his dagger”</a:t>
            </a:r>
            <a:endParaRPr lang="en-US" sz="1600" dirty="0">
              <a:latin typeface="Calibri" panose="020F050202020403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07000"/>
              </a:lnSpc>
            </a:pPr>
            <a:endParaRPr lang="en-US" sz="1600" dirty="0">
              <a:latin typeface="Calibri" panose="020F050202020403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07000"/>
              </a:lnSpc>
            </a:pPr>
            <a:r>
              <a:rPr lang="en-US" sz="1600" dirty="0">
                <a:latin typeface="Calibri" panose="020F0502020204030204" pitchFamily="34" charset="0"/>
                <a:cs typeface="Arial" panose="020B0604020202020204" pitchFamily="34" charset="0"/>
              </a:rPr>
              <a:t>So…</a:t>
            </a:r>
          </a:p>
          <a:p>
            <a:pPr lvl="1">
              <a:lnSpc>
                <a:spcPct val="107000"/>
              </a:lnSpc>
            </a:pPr>
            <a:endParaRPr lang="en-US" sz="1600" dirty="0">
              <a:latin typeface="Calibri" panose="020F0502020204030204" pitchFamily="34" charset="0"/>
              <a:cs typeface="Arial" panose="020B0604020202020204" pitchFamily="34" charset="0"/>
            </a:endParaRPr>
          </a:p>
          <a:p>
            <a:pPr marL="800100" lvl="1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endParaRPr lang="en-US" sz="1600" dirty="0">
              <a:latin typeface="Calibri" panose="020F050202020403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07000"/>
              </a:lnSpc>
            </a:pPr>
            <a:endParaRPr lang="en-US" sz="1600" dirty="0">
              <a:latin typeface="Calibri" panose="020F050202020403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07000"/>
              </a:lnSpc>
            </a:pPr>
            <a:endParaRPr lang="en-US" sz="1600" dirty="0">
              <a:latin typeface="Calibri" panose="020F0502020204030204" pitchFamily="34" charset="0"/>
              <a:cs typeface="Arial" panose="020B0604020202020204" pitchFamily="34" charset="0"/>
            </a:endParaRPr>
          </a:p>
          <a:p>
            <a:pPr marL="800100" lvl="1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endParaRPr lang="en-US" sz="1600" dirty="0">
              <a:latin typeface="Calibri" panose="020F050202020403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07000"/>
              </a:lnSpc>
            </a:pPr>
            <a:endParaRPr lang="en-US" sz="1600" dirty="0">
              <a:latin typeface="Calibri" panose="020F050202020403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07000"/>
              </a:lnSpc>
            </a:pPr>
            <a:endParaRPr lang="en-US" sz="1600" dirty="0">
              <a:latin typeface="Calibri" panose="020F0502020204030204" pitchFamily="34" charset="0"/>
              <a:cs typeface="Arial" panose="020B0604020202020204" pitchFamily="34" charset="0"/>
            </a:endParaRPr>
          </a:p>
          <a:p>
            <a:pPr marL="800100" lvl="1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endParaRPr lang="en-US" sz="1600" dirty="0">
              <a:latin typeface="Calibri" panose="020F0502020204030204" pitchFamily="34" charset="0"/>
              <a:cs typeface="Arial" panose="020B0604020202020204" pitchFamily="34" charset="0"/>
            </a:endParaRPr>
          </a:p>
          <a:p>
            <a:pPr marL="800100" lvl="1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endParaRPr lang="en-US" sz="1600" dirty="0">
              <a:latin typeface="Calibri" panose="020F050202020403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07000"/>
              </a:lnSpc>
            </a:pPr>
            <a:endParaRPr lang="en-US" sz="1600" dirty="0">
              <a:latin typeface="Calibri" panose="020F0502020204030204" pitchFamily="34" charset="0"/>
              <a:cs typeface="Arial" panose="020B0604020202020204" pitchFamily="34" charset="0"/>
            </a:endParaRPr>
          </a:p>
          <a:p>
            <a:pPr marL="800100" lvl="1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endParaRPr lang="en-US" sz="1600" dirty="0">
              <a:latin typeface="Calibri" panose="020F050202020403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07000"/>
              </a:lnSpc>
            </a:pPr>
            <a:endParaRPr lang="en-US" sz="1600" dirty="0"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6734710-DB4F-41B3-BEE7-FADD54F418C9}"/>
              </a:ext>
            </a:extLst>
          </p:cNvPr>
          <p:cNvSpPr txBox="1"/>
          <p:nvPr/>
        </p:nvSpPr>
        <p:spPr>
          <a:xfrm>
            <a:off x="2089841" y="239969"/>
            <a:ext cx="6986582" cy="707886"/>
          </a:xfrm>
          <a:prstGeom prst="rect">
            <a:avLst/>
          </a:prstGeom>
          <a:solidFill>
            <a:srgbClr val="9F361D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Dialogue Component</a:t>
            </a:r>
            <a:endParaRPr lang="x-none" sz="4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CEE8D9-2451-4AA3-85A4-F0EE5EC959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09" y="4224294"/>
            <a:ext cx="2966442" cy="158467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C5D7B10-4A77-402E-B99A-DEF4E0C69D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830"/>
          <a:stretch/>
        </p:blipFill>
        <p:spPr>
          <a:xfrm>
            <a:off x="10446470" y="1218"/>
            <a:ext cx="1590675" cy="8619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3B3D6FB-7A63-4C88-8AD4-E76FEF6B4A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0757" y="3957225"/>
            <a:ext cx="7946509" cy="28600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0541273-E489-4AA4-A337-8B4ED19813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67899" y="1717037"/>
            <a:ext cx="8724101" cy="1402331"/>
          </a:xfrm>
          <a:prstGeom prst="rect">
            <a:avLst/>
          </a:prstGeom>
        </p:spPr>
      </p:pic>
      <p:pic>
        <p:nvPicPr>
          <p:cNvPr id="11" name="Picture 2" descr="Resource - Romeo and Juliet: The Animated Tales - Into Film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75630">
            <a:off x="288019" y="1819274"/>
            <a:ext cx="1722597" cy="122936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/>
          <p:cNvCxnSpPr/>
          <p:nvPr/>
        </p:nvCxnSpPr>
        <p:spPr>
          <a:xfrm flipH="1" flipV="1">
            <a:off x="2954075" y="3142228"/>
            <a:ext cx="954986" cy="298202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1034550" y="3607588"/>
            <a:ext cx="1475635" cy="42964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Not suitable for kids (kids intent)</a:t>
            </a:r>
            <a:endParaRPr lang="he-IL" sz="1400" b="1" dirty="0">
              <a:solidFill>
                <a:schemeClr val="tx1"/>
              </a:solidFill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5583132" y="3301716"/>
            <a:ext cx="1034838" cy="149101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6657368" y="2904544"/>
            <a:ext cx="1412212" cy="42964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  <a:cs typeface="+mj-cs"/>
              </a:rPr>
              <a:t>Morning hour (Time intent)</a:t>
            </a:r>
            <a:endParaRPr lang="he-IL" sz="1400" b="1" dirty="0">
              <a:solidFill>
                <a:schemeClr val="tx1"/>
              </a:solidFill>
              <a:cs typeface="+mj-cs"/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 flipH="1">
            <a:off x="2512913" y="3775940"/>
            <a:ext cx="954986" cy="14951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2245822" y="2935189"/>
            <a:ext cx="690935" cy="42964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Day intent</a:t>
            </a:r>
            <a:endParaRPr lang="he-IL" sz="1400" b="1" dirty="0">
              <a:solidFill>
                <a:schemeClr val="tx1"/>
              </a:solidFill>
            </a:endParaRPr>
          </a:p>
        </p:txBody>
      </p:sp>
      <p:cxnSp>
        <p:nvCxnSpPr>
          <p:cNvPr id="23" name="Straight Arrow Connector 22"/>
          <p:cNvCxnSpPr/>
          <p:nvPr/>
        </p:nvCxnSpPr>
        <p:spPr>
          <a:xfrm flipH="1">
            <a:off x="3351595" y="1358959"/>
            <a:ext cx="1669785" cy="105692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2007232" y="1288435"/>
            <a:ext cx="1361343" cy="42964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A couple (people intent)</a:t>
            </a:r>
            <a:endParaRPr lang="he-IL" sz="1200" b="1" dirty="0">
              <a:solidFill>
                <a:schemeClr val="tx1"/>
              </a:solidFill>
            </a:endParaRPr>
          </a:p>
        </p:txBody>
      </p:sp>
      <p:cxnSp>
        <p:nvCxnSpPr>
          <p:cNvPr id="26" name="Straight Arrow Connector 25"/>
          <p:cNvCxnSpPr/>
          <p:nvPr/>
        </p:nvCxnSpPr>
        <p:spPr>
          <a:xfrm flipV="1">
            <a:off x="5021380" y="1261219"/>
            <a:ext cx="2850271" cy="120039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5021380" y="1358959"/>
            <a:ext cx="0" cy="1151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7935442" y="1136241"/>
            <a:ext cx="1361343" cy="42964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Romantic intent</a:t>
            </a:r>
            <a:endParaRPr lang="he-IL" sz="1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294818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78DCD174-3115-4215-B4F1-7979E974EE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4352" y="1894461"/>
            <a:ext cx="6782747" cy="1145920"/>
          </a:xfrm>
          <a:prstGeom prst="rect">
            <a:avLst/>
          </a:prstGeom>
        </p:spPr>
      </p:pic>
      <p:sp>
        <p:nvSpPr>
          <p:cNvPr id="10" name="TextBox Roof" descr="ROOF: &#10;Dazzling Mediterranean Roman style roof tiles">
            <a:extLst>
              <a:ext uri="{FF2B5EF4-FFF2-40B4-BE49-F238E27FC236}">
                <a16:creationId xmlns:a16="http://schemas.microsoft.com/office/drawing/2014/main" id="{AC5C0364-541E-443A-9C81-6435F16B3C4F}"/>
              </a:ext>
            </a:extLst>
          </p:cNvPr>
          <p:cNvSpPr txBox="1"/>
          <p:nvPr/>
        </p:nvSpPr>
        <p:spPr>
          <a:xfrm>
            <a:off x="8185406" y="612112"/>
            <a:ext cx="3583303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ROOF: </a:t>
            </a:r>
          </a:p>
          <a:p>
            <a:pPr algn="ctr"/>
            <a:r>
              <a:rPr lang="en-US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Dazzling Mediterranean Roman style roof tiles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487F6E-D5B0-4C50-A882-9CB553277547}"/>
              </a:ext>
            </a:extLst>
          </p:cNvPr>
          <p:cNvSpPr txBox="1"/>
          <p:nvPr/>
        </p:nvSpPr>
        <p:spPr>
          <a:xfrm>
            <a:off x="2089841" y="1081471"/>
            <a:ext cx="7777258" cy="36969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en-US" sz="1600" b="1" dirty="0">
                <a:latin typeface="Calibri" panose="020F0502020204030204" pitchFamily="34" charset="0"/>
                <a:cs typeface="Arial" panose="020B0604020202020204" pitchFamily="34" charset="0"/>
              </a:rPr>
              <a:t>		         Run time example:</a:t>
            </a:r>
          </a:p>
          <a:p>
            <a:pPr marL="45720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b="1" dirty="0">
                <a:latin typeface="Calibri" panose="020F0502020204030204" pitchFamily="34" charset="0"/>
                <a:cs typeface="Arial" panose="020B0604020202020204" pitchFamily="34" charset="0"/>
              </a:rPr>
              <a:t>	</a:t>
            </a:r>
            <a:r>
              <a:rPr lang="en-US" sz="1600" b="1" dirty="0">
                <a:cs typeface="Arial" panose="020B0604020202020204" pitchFamily="34" charset="0"/>
              </a:rPr>
              <a:t>   </a:t>
            </a:r>
            <a:r>
              <a:rPr lang="en-GB" sz="1600" u="sng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Romeo and Juliet ordering a restaurant:</a:t>
            </a:r>
          </a:p>
          <a:p>
            <a:pPr lvl="1">
              <a:lnSpc>
                <a:spcPct val="107000"/>
              </a:lnSpc>
            </a:pPr>
            <a:endParaRPr lang="en-US" sz="1600" dirty="0">
              <a:latin typeface="Calibri" panose="020F050202020403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07000"/>
              </a:lnSpc>
            </a:pPr>
            <a:endParaRPr lang="en-US" sz="1600" dirty="0">
              <a:latin typeface="Calibri" panose="020F050202020403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07000"/>
              </a:lnSpc>
            </a:pPr>
            <a:endParaRPr lang="en-US" sz="1600" dirty="0">
              <a:latin typeface="Calibri" panose="020F0502020204030204" pitchFamily="34" charset="0"/>
              <a:cs typeface="Arial" panose="020B0604020202020204" pitchFamily="34" charset="0"/>
            </a:endParaRPr>
          </a:p>
          <a:p>
            <a:pPr marL="800100" lvl="1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endParaRPr lang="en-US" sz="1600" dirty="0">
              <a:latin typeface="Calibri" panose="020F0502020204030204" pitchFamily="34" charset="0"/>
              <a:cs typeface="Arial" panose="020B0604020202020204" pitchFamily="34" charset="0"/>
            </a:endParaRPr>
          </a:p>
          <a:p>
            <a:pPr marL="800100" lvl="1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1600" dirty="0">
                <a:latin typeface="Calibri" panose="020F0502020204030204" pitchFamily="34" charset="0"/>
                <a:cs typeface="Arial" panose="020B0604020202020204" pitchFamily="34" charset="0"/>
              </a:rPr>
              <a:t>Romeo at this point is stuck and needs guidance….  --&gt; Help</a:t>
            </a:r>
          </a:p>
          <a:p>
            <a:pPr marL="800100" lvl="1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endParaRPr lang="en-US" sz="1600" dirty="0">
              <a:latin typeface="Calibri" panose="020F0502020204030204" pitchFamily="34" charset="0"/>
              <a:cs typeface="Arial" panose="020B0604020202020204" pitchFamily="34" charset="0"/>
            </a:endParaRPr>
          </a:p>
          <a:p>
            <a:pPr marL="800100" lvl="1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endParaRPr lang="en-US" sz="1600" dirty="0">
              <a:latin typeface="Calibri" panose="020F0502020204030204" pitchFamily="34" charset="0"/>
              <a:cs typeface="Arial" panose="020B0604020202020204" pitchFamily="34" charset="0"/>
            </a:endParaRPr>
          </a:p>
          <a:p>
            <a:pPr marL="800100" lvl="1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endParaRPr lang="en-US" sz="1600" dirty="0">
              <a:latin typeface="Calibri" panose="020F050202020403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07000"/>
              </a:lnSpc>
            </a:pPr>
            <a:endParaRPr lang="en-US" sz="1600" dirty="0">
              <a:latin typeface="Calibri" panose="020F0502020204030204" pitchFamily="34" charset="0"/>
              <a:cs typeface="Arial" panose="020B0604020202020204" pitchFamily="34" charset="0"/>
            </a:endParaRPr>
          </a:p>
          <a:p>
            <a:pPr marL="800100" lvl="1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endParaRPr lang="en-US" sz="1600" dirty="0">
              <a:latin typeface="Calibri" panose="020F050202020403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07000"/>
              </a:lnSpc>
            </a:pPr>
            <a:endParaRPr lang="en-US" sz="1600" dirty="0"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6734710-DB4F-41B3-BEE7-FADD54F418C9}"/>
              </a:ext>
            </a:extLst>
          </p:cNvPr>
          <p:cNvSpPr txBox="1"/>
          <p:nvPr/>
        </p:nvSpPr>
        <p:spPr>
          <a:xfrm>
            <a:off x="2089841" y="239969"/>
            <a:ext cx="6986582" cy="707886"/>
          </a:xfrm>
          <a:prstGeom prst="rect">
            <a:avLst/>
          </a:prstGeom>
          <a:solidFill>
            <a:srgbClr val="9F361D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Dialogue Component</a:t>
            </a:r>
            <a:endParaRPr lang="x-none" sz="4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CEE8D9-2451-4AA3-85A4-F0EE5EC959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98758" y="2134662"/>
            <a:ext cx="2966442" cy="158467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C5D7B10-4A77-402E-B99A-DEF4E0C69D5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8830"/>
          <a:stretch/>
        </p:blipFill>
        <p:spPr>
          <a:xfrm>
            <a:off x="10446470" y="1218"/>
            <a:ext cx="1590675" cy="112106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FCE4572-6226-43E9-B83F-75E8C20B52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66767" y="3227943"/>
            <a:ext cx="4305901" cy="2257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44824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Roof" descr="ROOF: &#10;Dazzling Mediterranean Roman style roof tiles">
            <a:extLst>
              <a:ext uri="{FF2B5EF4-FFF2-40B4-BE49-F238E27FC236}">
                <a16:creationId xmlns:a16="http://schemas.microsoft.com/office/drawing/2014/main" id="{AC5C0364-541E-443A-9C81-6435F16B3C4F}"/>
              </a:ext>
            </a:extLst>
          </p:cNvPr>
          <p:cNvSpPr txBox="1"/>
          <p:nvPr/>
        </p:nvSpPr>
        <p:spPr>
          <a:xfrm>
            <a:off x="8185406" y="612112"/>
            <a:ext cx="3583303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ROOF: </a:t>
            </a:r>
          </a:p>
          <a:p>
            <a:pPr algn="ctr"/>
            <a:r>
              <a:rPr lang="en-US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Dazzling Mediterranean Roman style roof tiles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487F6E-D5B0-4C50-A882-9CB553277547}"/>
              </a:ext>
            </a:extLst>
          </p:cNvPr>
          <p:cNvSpPr txBox="1"/>
          <p:nvPr/>
        </p:nvSpPr>
        <p:spPr>
          <a:xfrm>
            <a:off x="2510458" y="1085184"/>
            <a:ext cx="7777258" cy="3421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en-US" sz="1600" b="1" dirty="0">
                <a:latin typeface="Calibri" panose="020F0502020204030204" pitchFamily="34" charset="0"/>
                <a:cs typeface="Arial" panose="020B0604020202020204" pitchFamily="34" charset="0"/>
              </a:rPr>
              <a:t>		         Run time example:</a:t>
            </a:r>
          </a:p>
          <a:p>
            <a:pPr marL="45720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b="1" dirty="0">
                <a:latin typeface="Calibri" panose="020F0502020204030204" pitchFamily="34" charset="0"/>
                <a:cs typeface="Arial" panose="020B0604020202020204" pitchFamily="34" charset="0"/>
              </a:rPr>
              <a:t>	</a:t>
            </a:r>
            <a:r>
              <a:rPr lang="en-US" sz="1600" b="1" dirty="0">
                <a:cs typeface="Arial" panose="020B0604020202020204" pitchFamily="34" charset="0"/>
              </a:rPr>
              <a:t>   </a:t>
            </a:r>
            <a:r>
              <a:rPr lang="en-GB" sz="1600" u="sng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Romeo and Juliet ordering a restaurant:</a:t>
            </a:r>
          </a:p>
          <a:p>
            <a:pPr lvl="1">
              <a:lnSpc>
                <a:spcPct val="107000"/>
              </a:lnSpc>
            </a:pPr>
            <a:endParaRPr lang="en-US" sz="1600" dirty="0">
              <a:latin typeface="Calibri" panose="020F0502020204030204" pitchFamily="34" charset="0"/>
              <a:cs typeface="Arial" panose="020B0604020202020204" pitchFamily="34" charset="0"/>
            </a:endParaRPr>
          </a:p>
          <a:p>
            <a:pPr marL="800100" lvl="1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1600" dirty="0">
                <a:latin typeface="Calibri" panose="020F0502020204030204" pitchFamily="34" charset="0"/>
                <a:cs typeface="Arial" panose="020B0604020202020204" pitchFamily="34" charset="0"/>
              </a:rPr>
              <a:t>Romeo want to impress Juliet, so:</a:t>
            </a:r>
          </a:p>
          <a:p>
            <a:pPr marL="742950" lvl="1" indent="-285750">
              <a:lnSpc>
                <a:spcPct val="107000"/>
              </a:lnSpc>
              <a:buFontTx/>
              <a:buChar char="-"/>
            </a:pPr>
            <a:r>
              <a:rPr lang="en-US" sz="1600" dirty="0">
                <a:latin typeface="Calibri" panose="020F0502020204030204" pitchFamily="34" charset="0"/>
                <a:cs typeface="Arial" panose="020B0604020202020204" pitchFamily="34" charset="0"/>
              </a:rPr>
              <a:t>User input = “find me an expensive, highly rated place”</a:t>
            </a:r>
          </a:p>
          <a:p>
            <a:pPr lvl="1">
              <a:lnSpc>
                <a:spcPct val="107000"/>
              </a:lnSpc>
            </a:pPr>
            <a:endParaRPr lang="en-US" sz="1600" dirty="0">
              <a:latin typeface="Calibri" panose="020F0502020204030204" pitchFamily="34" charset="0"/>
              <a:cs typeface="Arial" panose="020B0604020202020204" pitchFamily="34" charset="0"/>
            </a:endParaRPr>
          </a:p>
          <a:p>
            <a:pPr marL="800100" lvl="1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endParaRPr lang="en-US" sz="1600" dirty="0">
              <a:latin typeface="Calibri" panose="020F0502020204030204" pitchFamily="34" charset="0"/>
              <a:cs typeface="Arial" panose="020B0604020202020204" pitchFamily="34" charset="0"/>
            </a:endParaRPr>
          </a:p>
          <a:p>
            <a:pPr marL="800100" lvl="1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endParaRPr lang="en-US" sz="1600" dirty="0">
              <a:latin typeface="Calibri" panose="020F0502020204030204" pitchFamily="34" charset="0"/>
              <a:cs typeface="Arial" panose="020B0604020202020204" pitchFamily="34" charset="0"/>
            </a:endParaRPr>
          </a:p>
          <a:p>
            <a:pPr marL="800100" lvl="1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endParaRPr lang="en-US" sz="1600" dirty="0">
              <a:latin typeface="Calibri" panose="020F050202020403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07000"/>
              </a:lnSpc>
            </a:pPr>
            <a:endParaRPr lang="en-US" sz="1600" dirty="0">
              <a:latin typeface="Calibri" panose="020F0502020204030204" pitchFamily="34" charset="0"/>
              <a:cs typeface="Arial" panose="020B0604020202020204" pitchFamily="34" charset="0"/>
            </a:endParaRPr>
          </a:p>
          <a:p>
            <a:pPr marL="800100" lvl="1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endParaRPr lang="en-US" sz="1600" dirty="0">
              <a:latin typeface="Calibri" panose="020F050202020403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07000"/>
              </a:lnSpc>
            </a:pPr>
            <a:endParaRPr lang="en-US" sz="1600" dirty="0"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6734710-DB4F-41B3-BEE7-FADD54F418C9}"/>
              </a:ext>
            </a:extLst>
          </p:cNvPr>
          <p:cNvSpPr txBox="1"/>
          <p:nvPr/>
        </p:nvSpPr>
        <p:spPr>
          <a:xfrm>
            <a:off x="2089841" y="239969"/>
            <a:ext cx="6986582" cy="707886"/>
          </a:xfrm>
          <a:prstGeom prst="rect">
            <a:avLst/>
          </a:prstGeom>
          <a:solidFill>
            <a:srgbClr val="9F361D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Dialogue Component</a:t>
            </a:r>
            <a:endParaRPr lang="x-none" sz="4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CEE8D9-2451-4AA3-85A4-F0EE5EC959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3457" y="2201096"/>
            <a:ext cx="2966442" cy="158467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C5D7B10-4A77-402E-B99A-DEF4E0C69D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830"/>
          <a:stretch/>
        </p:blipFill>
        <p:spPr>
          <a:xfrm>
            <a:off x="10446470" y="1218"/>
            <a:ext cx="1590675" cy="11210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90C6EFF-36B6-4D42-ABC6-964AE30284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5611" y="2747861"/>
            <a:ext cx="7498081" cy="3200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88473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Roof" descr="ROOF: &#10;Dazzling Mediterranean Roman style roof tiles">
            <a:extLst>
              <a:ext uri="{FF2B5EF4-FFF2-40B4-BE49-F238E27FC236}">
                <a16:creationId xmlns:a16="http://schemas.microsoft.com/office/drawing/2014/main" id="{AC5C0364-541E-443A-9C81-6435F16B3C4F}"/>
              </a:ext>
            </a:extLst>
          </p:cNvPr>
          <p:cNvSpPr txBox="1"/>
          <p:nvPr/>
        </p:nvSpPr>
        <p:spPr>
          <a:xfrm>
            <a:off x="8185406" y="612112"/>
            <a:ext cx="3583303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ROOF: </a:t>
            </a:r>
          </a:p>
          <a:p>
            <a:pPr algn="ctr"/>
            <a:r>
              <a:rPr lang="en-US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Dazzling Mediterranean Roman style roof tiles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487F6E-D5B0-4C50-A882-9CB553277547}"/>
              </a:ext>
            </a:extLst>
          </p:cNvPr>
          <p:cNvSpPr txBox="1"/>
          <p:nvPr/>
        </p:nvSpPr>
        <p:spPr>
          <a:xfrm>
            <a:off x="2956228" y="1222344"/>
            <a:ext cx="7777258" cy="5266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en-US" sz="1600" b="1" dirty="0">
                <a:latin typeface="Calibri" panose="020F0502020204030204" pitchFamily="34" charset="0"/>
                <a:cs typeface="Arial" panose="020B0604020202020204" pitchFamily="34" charset="0"/>
              </a:rPr>
              <a:t>		         Run time example:</a:t>
            </a:r>
          </a:p>
          <a:p>
            <a:pPr marL="45720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b="1" dirty="0">
                <a:latin typeface="Calibri" panose="020F0502020204030204" pitchFamily="34" charset="0"/>
                <a:cs typeface="Arial" panose="020B0604020202020204" pitchFamily="34" charset="0"/>
              </a:rPr>
              <a:t>	</a:t>
            </a:r>
            <a:r>
              <a:rPr lang="en-US" sz="1600" b="1" dirty="0">
                <a:cs typeface="Arial" panose="020B0604020202020204" pitchFamily="34" charset="0"/>
              </a:rPr>
              <a:t>   </a:t>
            </a:r>
            <a:r>
              <a:rPr lang="en-GB" sz="1600" u="sng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Romeo and Juliet ordering a restaurant:</a:t>
            </a:r>
          </a:p>
          <a:p>
            <a:pPr lvl="1">
              <a:lnSpc>
                <a:spcPct val="107000"/>
              </a:lnSpc>
            </a:pPr>
            <a:endParaRPr lang="en-US" sz="1600" dirty="0">
              <a:latin typeface="Calibri" panose="020F050202020403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07000"/>
              </a:lnSpc>
            </a:pPr>
            <a:endParaRPr lang="en-US" sz="1600" dirty="0">
              <a:latin typeface="Calibri" panose="020F050202020403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07000"/>
              </a:lnSpc>
            </a:pPr>
            <a:endParaRPr lang="en-US" sz="1600" dirty="0">
              <a:latin typeface="Calibri" panose="020F050202020403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07000"/>
              </a:lnSpc>
            </a:pPr>
            <a:endParaRPr lang="en-US" sz="1600" dirty="0">
              <a:latin typeface="Calibri" panose="020F0502020204030204" pitchFamily="34" charset="0"/>
              <a:cs typeface="Arial" panose="020B0604020202020204" pitchFamily="34" charset="0"/>
            </a:endParaRPr>
          </a:p>
          <a:p>
            <a:pPr marL="800100" lvl="1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1600" dirty="0">
                <a:latin typeface="Calibri" panose="020F0502020204030204" pitchFamily="34" charset="0"/>
                <a:cs typeface="Arial" panose="020B0604020202020204" pitchFamily="34" charset="0"/>
              </a:rPr>
              <a:t>Romeo is sick of thinking about preferences and wants guidance:</a:t>
            </a:r>
          </a:p>
          <a:p>
            <a:pPr marL="742950" lvl="1" indent="-285750">
              <a:lnSpc>
                <a:spcPct val="107000"/>
              </a:lnSpc>
              <a:buFontTx/>
              <a:buChar char="-"/>
            </a:pPr>
            <a:r>
              <a:rPr lang="en-US" sz="1600" dirty="0">
                <a:latin typeface="Calibri" panose="020F0502020204030204" pitchFamily="34" charset="0"/>
                <a:cs typeface="Arial" panose="020B0604020202020204" pitchFamily="34" charset="0"/>
              </a:rPr>
              <a:t>User input = “move”</a:t>
            </a:r>
          </a:p>
          <a:p>
            <a:pPr marL="742950" lvl="1" indent="-285750">
              <a:lnSpc>
                <a:spcPct val="107000"/>
              </a:lnSpc>
              <a:buFontTx/>
              <a:buChar char="-"/>
            </a:pPr>
            <a:endParaRPr lang="en-US" sz="1600" dirty="0">
              <a:latin typeface="Calibri" panose="020F050202020403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07000"/>
              </a:lnSpc>
            </a:pPr>
            <a:endParaRPr lang="en-US" sz="1600" dirty="0">
              <a:latin typeface="Calibri" panose="020F0502020204030204" pitchFamily="34" charset="0"/>
              <a:cs typeface="Arial" panose="020B0604020202020204" pitchFamily="34" charset="0"/>
            </a:endParaRPr>
          </a:p>
          <a:p>
            <a:pPr marL="800100" lvl="1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endParaRPr lang="en-US" sz="1600" dirty="0">
              <a:latin typeface="Calibri" panose="020F0502020204030204" pitchFamily="34" charset="0"/>
              <a:cs typeface="Arial" panose="020B0604020202020204" pitchFamily="34" charset="0"/>
            </a:endParaRPr>
          </a:p>
          <a:p>
            <a:pPr marL="800100" lvl="1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endParaRPr lang="en-US" sz="1600" dirty="0">
              <a:latin typeface="Calibri" panose="020F0502020204030204" pitchFamily="34" charset="0"/>
              <a:cs typeface="Arial" panose="020B0604020202020204" pitchFamily="34" charset="0"/>
            </a:endParaRPr>
          </a:p>
          <a:p>
            <a:pPr marL="800100" lvl="1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1600" dirty="0">
                <a:latin typeface="Calibri" panose="020F0502020204030204" pitchFamily="34" charset="0"/>
                <a:cs typeface="Arial" panose="020B0604020202020204" pitchFamily="34" charset="0"/>
              </a:rPr>
              <a:t>User input =“Italian” (since Romeo and Juliet were Italian (at-least according to Wikipedia))</a:t>
            </a:r>
          </a:p>
          <a:p>
            <a:pPr marL="800100" lvl="1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endParaRPr lang="en-US" sz="1600" dirty="0">
              <a:latin typeface="Calibri" panose="020F0502020204030204" pitchFamily="34" charset="0"/>
              <a:cs typeface="Arial" panose="020B0604020202020204" pitchFamily="34" charset="0"/>
            </a:endParaRPr>
          </a:p>
          <a:p>
            <a:pPr marL="800100" lvl="1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endParaRPr lang="en-US" sz="1600" dirty="0">
              <a:latin typeface="Calibri" panose="020F050202020403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07000"/>
              </a:lnSpc>
            </a:pPr>
            <a:endParaRPr lang="en-US" sz="1600" dirty="0">
              <a:latin typeface="Calibri" panose="020F0502020204030204" pitchFamily="34" charset="0"/>
              <a:cs typeface="Arial" panose="020B0604020202020204" pitchFamily="34" charset="0"/>
            </a:endParaRPr>
          </a:p>
          <a:p>
            <a:pPr marL="800100" lvl="1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endParaRPr lang="en-US" sz="1600" dirty="0">
              <a:latin typeface="Calibri" panose="020F050202020403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07000"/>
              </a:lnSpc>
            </a:pPr>
            <a:endParaRPr lang="en-US" sz="1600" dirty="0"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6734710-DB4F-41B3-BEE7-FADD54F418C9}"/>
              </a:ext>
            </a:extLst>
          </p:cNvPr>
          <p:cNvSpPr txBox="1"/>
          <p:nvPr/>
        </p:nvSpPr>
        <p:spPr>
          <a:xfrm>
            <a:off x="2794239" y="240535"/>
            <a:ext cx="6986582" cy="707886"/>
          </a:xfrm>
          <a:prstGeom prst="rect">
            <a:avLst/>
          </a:prstGeom>
          <a:solidFill>
            <a:srgbClr val="9F361D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Dialogue Component</a:t>
            </a:r>
            <a:endParaRPr lang="x-none" sz="4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CEE8D9-2451-4AA3-85A4-F0EE5EC959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33609"/>
            <a:ext cx="2966442" cy="158467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C5D7B10-4A77-402E-B99A-DEF4E0C69D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830"/>
          <a:stretch/>
        </p:blipFill>
        <p:spPr>
          <a:xfrm>
            <a:off x="10446470" y="1218"/>
            <a:ext cx="1590675" cy="11210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8960629-993B-436D-AE1E-2E1B677F51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6228" y="2071503"/>
            <a:ext cx="7954485" cy="76210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29E5937-5F74-46CB-993D-6974E7EFBB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4239" y="3894340"/>
            <a:ext cx="8300481" cy="52394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9D29991-A530-4B74-986D-C777A351BD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53483" y="5177118"/>
            <a:ext cx="8315225" cy="1502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08938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Roof" descr="ROOF: &#10;Dazzling Mediterranean Roman style roof tiles">
            <a:extLst>
              <a:ext uri="{FF2B5EF4-FFF2-40B4-BE49-F238E27FC236}">
                <a16:creationId xmlns:a16="http://schemas.microsoft.com/office/drawing/2014/main" id="{AC5C0364-541E-443A-9C81-6435F16B3C4F}"/>
              </a:ext>
            </a:extLst>
          </p:cNvPr>
          <p:cNvSpPr txBox="1"/>
          <p:nvPr/>
        </p:nvSpPr>
        <p:spPr>
          <a:xfrm>
            <a:off x="8185406" y="612112"/>
            <a:ext cx="3583303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ROOF: </a:t>
            </a:r>
          </a:p>
          <a:p>
            <a:pPr algn="ctr"/>
            <a:r>
              <a:rPr lang="en-US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Dazzling Mediterranean Roman style roof tiles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487F6E-D5B0-4C50-A882-9CB553277547}"/>
              </a:ext>
            </a:extLst>
          </p:cNvPr>
          <p:cNvSpPr txBox="1"/>
          <p:nvPr/>
        </p:nvSpPr>
        <p:spPr>
          <a:xfrm>
            <a:off x="2089841" y="1079520"/>
            <a:ext cx="7777258" cy="76372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en-US" sz="1600" b="1" dirty="0">
                <a:latin typeface="Calibri" panose="020F0502020204030204" pitchFamily="34" charset="0"/>
                <a:cs typeface="Arial" panose="020B0604020202020204" pitchFamily="34" charset="0"/>
              </a:rPr>
              <a:t>		         Run time example:</a:t>
            </a:r>
          </a:p>
          <a:p>
            <a:pPr marL="45720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b="1" dirty="0">
                <a:latin typeface="Calibri" panose="020F0502020204030204" pitchFamily="34" charset="0"/>
                <a:cs typeface="Arial" panose="020B0604020202020204" pitchFamily="34" charset="0"/>
              </a:rPr>
              <a:t>	</a:t>
            </a:r>
            <a:r>
              <a:rPr lang="en-US" sz="1600" b="1" dirty="0">
                <a:cs typeface="Arial" panose="020B0604020202020204" pitchFamily="34" charset="0"/>
              </a:rPr>
              <a:t>   </a:t>
            </a:r>
            <a:r>
              <a:rPr lang="en-GB" sz="1600" u="sng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Romeo and Juliet ordering a restaurant:</a:t>
            </a:r>
          </a:p>
          <a:p>
            <a:pPr lvl="1">
              <a:lnSpc>
                <a:spcPct val="107000"/>
              </a:lnSpc>
            </a:pPr>
            <a:endParaRPr lang="en-US" sz="1600" dirty="0">
              <a:latin typeface="Calibri" panose="020F050202020403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07000"/>
              </a:lnSpc>
            </a:pPr>
            <a:endParaRPr lang="en-US" sz="1600" dirty="0">
              <a:latin typeface="Calibri" panose="020F050202020403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07000"/>
              </a:lnSpc>
            </a:pPr>
            <a:endParaRPr lang="en-US" sz="1600" dirty="0">
              <a:latin typeface="Calibri" panose="020F050202020403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07000"/>
              </a:lnSpc>
            </a:pPr>
            <a:endParaRPr lang="en-US" sz="1600" dirty="0">
              <a:latin typeface="Calibri" panose="020F050202020403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07000"/>
              </a:lnSpc>
            </a:pPr>
            <a:endParaRPr lang="en-US" sz="1600" dirty="0">
              <a:latin typeface="Calibri" panose="020F0502020204030204" pitchFamily="34" charset="0"/>
              <a:cs typeface="Arial" panose="020B0604020202020204" pitchFamily="34" charset="0"/>
            </a:endParaRPr>
          </a:p>
          <a:p>
            <a:pPr marL="800100" lvl="1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endParaRPr lang="en-US" sz="1600" dirty="0">
              <a:latin typeface="Calibri" panose="020F0502020204030204" pitchFamily="34" charset="0"/>
              <a:cs typeface="Arial" panose="020B0604020202020204" pitchFamily="34" charset="0"/>
            </a:endParaRPr>
          </a:p>
          <a:p>
            <a:pPr marL="800100" lvl="1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endParaRPr lang="en-US" sz="1600" dirty="0">
              <a:latin typeface="Calibri" panose="020F0502020204030204" pitchFamily="34" charset="0"/>
              <a:cs typeface="Arial" panose="020B0604020202020204" pitchFamily="34" charset="0"/>
            </a:endParaRPr>
          </a:p>
          <a:p>
            <a:pPr marL="800100" lvl="1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endParaRPr lang="en-US" sz="1600" dirty="0">
              <a:latin typeface="Calibri" panose="020F0502020204030204" pitchFamily="34" charset="0"/>
              <a:cs typeface="Arial" panose="020B0604020202020204" pitchFamily="34" charset="0"/>
            </a:endParaRPr>
          </a:p>
          <a:p>
            <a:pPr marL="800100" lvl="1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endParaRPr lang="en-US" sz="1600" dirty="0">
              <a:latin typeface="Calibri" panose="020F0502020204030204" pitchFamily="34" charset="0"/>
              <a:cs typeface="Arial" panose="020B0604020202020204" pitchFamily="34" charset="0"/>
            </a:endParaRPr>
          </a:p>
          <a:p>
            <a:pPr marL="800100" lvl="1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endParaRPr lang="en-US" sz="1600" dirty="0">
              <a:latin typeface="Calibri" panose="020F0502020204030204" pitchFamily="34" charset="0"/>
              <a:cs typeface="Arial" panose="020B0604020202020204" pitchFamily="34" charset="0"/>
            </a:endParaRPr>
          </a:p>
          <a:p>
            <a:pPr marL="800100" lvl="1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endParaRPr lang="en-US" sz="1600" dirty="0">
              <a:latin typeface="Calibri" panose="020F0502020204030204" pitchFamily="34" charset="0"/>
              <a:cs typeface="Arial" panose="020B0604020202020204" pitchFamily="34" charset="0"/>
            </a:endParaRPr>
          </a:p>
          <a:p>
            <a:pPr marL="800100" lvl="1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endParaRPr lang="en-US" sz="1600" dirty="0">
              <a:latin typeface="Calibri" panose="020F0502020204030204" pitchFamily="34" charset="0"/>
              <a:cs typeface="Arial" panose="020B0604020202020204" pitchFamily="34" charset="0"/>
            </a:endParaRPr>
          </a:p>
          <a:p>
            <a:pPr marL="800100" lvl="1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endParaRPr lang="en-US" sz="1600" dirty="0">
              <a:latin typeface="Calibri" panose="020F050202020403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07000"/>
              </a:lnSpc>
            </a:pPr>
            <a:endParaRPr lang="en-US" sz="1600" dirty="0">
              <a:latin typeface="Calibri" panose="020F0502020204030204" pitchFamily="34" charset="0"/>
              <a:cs typeface="Arial" panose="020B0604020202020204" pitchFamily="34" charset="0"/>
            </a:endParaRPr>
          </a:p>
          <a:p>
            <a:pPr marL="800100" lvl="1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1600" dirty="0">
                <a:latin typeface="Calibri" panose="020F0502020204030204" pitchFamily="34" charset="0"/>
                <a:cs typeface="Arial" panose="020B0604020202020204" pitchFamily="34" charset="0"/>
              </a:rPr>
              <a:t>At this point, we have reached only one restaurant, there is no point to keep asking the user questions, unless they are order-related (time, day, number of people).</a:t>
            </a:r>
          </a:p>
          <a:p>
            <a:pPr marL="800100" lvl="1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1600" dirty="0">
                <a:latin typeface="Calibri" panose="020F0502020204030204" pitchFamily="34" charset="0"/>
                <a:cs typeface="Arial" panose="020B0604020202020204" pitchFamily="34" charset="0"/>
              </a:rPr>
              <a:t>Time -intent was already requested so won’t be asked</a:t>
            </a:r>
          </a:p>
          <a:p>
            <a:pPr lvl="1">
              <a:lnSpc>
                <a:spcPct val="107000"/>
              </a:lnSpc>
            </a:pPr>
            <a:endParaRPr lang="en-US" sz="1600" dirty="0">
              <a:latin typeface="Calibri" panose="020F0502020204030204" pitchFamily="34" charset="0"/>
              <a:cs typeface="Arial" panose="020B0604020202020204" pitchFamily="34" charset="0"/>
            </a:endParaRPr>
          </a:p>
          <a:p>
            <a:pPr marL="800100" lvl="1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endParaRPr lang="en-US" sz="1600" dirty="0">
              <a:latin typeface="Calibri" panose="020F0502020204030204" pitchFamily="34" charset="0"/>
              <a:cs typeface="Arial" panose="020B0604020202020204" pitchFamily="34" charset="0"/>
            </a:endParaRPr>
          </a:p>
          <a:p>
            <a:pPr marL="800100" lvl="1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endParaRPr lang="en-US" sz="1600" dirty="0">
              <a:latin typeface="Calibri" panose="020F0502020204030204" pitchFamily="34" charset="0"/>
              <a:cs typeface="Arial" panose="020B0604020202020204" pitchFamily="34" charset="0"/>
            </a:endParaRPr>
          </a:p>
          <a:p>
            <a:pPr marL="800100" lvl="1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endParaRPr lang="en-US" sz="1600" dirty="0">
              <a:latin typeface="Calibri" panose="020F0502020204030204" pitchFamily="34" charset="0"/>
              <a:cs typeface="Arial" panose="020B0604020202020204" pitchFamily="34" charset="0"/>
            </a:endParaRPr>
          </a:p>
          <a:p>
            <a:pPr marL="800100" lvl="1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endParaRPr lang="en-US" sz="1600" dirty="0">
              <a:latin typeface="Calibri" panose="020F050202020403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07000"/>
              </a:lnSpc>
            </a:pPr>
            <a:endParaRPr lang="en-US" sz="1600" dirty="0">
              <a:latin typeface="Calibri" panose="020F0502020204030204" pitchFamily="34" charset="0"/>
              <a:cs typeface="Arial" panose="020B0604020202020204" pitchFamily="34" charset="0"/>
            </a:endParaRPr>
          </a:p>
          <a:p>
            <a:pPr marL="800100" lvl="1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endParaRPr lang="en-US" sz="1600" dirty="0">
              <a:latin typeface="Calibri" panose="020F050202020403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07000"/>
              </a:lnSpc>
            </a:pPr>
            <a:endParaRPr lang="en-US" sz="1600" dirty="0"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6734710-DB4F-41B3-BEE7-FADD54F418C9}"/>
              </a:ext>
            </a:extLst>
          </p:cNvPr>
          <p:cNvSpPr txBox="1"/>
          <p:nvPr/>
        </p:nvSpPr>
        <p:spPr>
          <a:xfrm>
            <a:off x="2089841" y="239969"/>
            <a:ext cx="6986582" cy="707886"/>
          </a:xfrm>
          <a:prstGeom prst="rect">
            <a:avLst/>
          </a:prstGeom>
          <a:solidFill>
            <a:srgbClr val="9F361D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Dialogue Component</a:t>
            </a:r>
            <a:endParaRPr lang="x-none" sz="4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CEE8D9-2451-4AA3-85A4-F0EE5EC959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4056" y="2569310"/>
            <a:ext cx="2966442" cy="158467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C5D7B10-4A77-402E-B99A-DEF4E0C69D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830"/>
          <a:stretch/>
        </p:blipFill>
        <p:spPr>
          <a:xfrm>
            <a:off x="10446470" y="1218"/>
            <a:ext cx="1590675" cy="112106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2B6EBE4-2E8F-46F6-A633-D25B22AA17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9646" y="1966517"/>
            <a:ext cx="3526972" cy="218747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208721F-214C-482B-8A6D-9141286B7C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74841" y="4550451"/>
            <a:ext cx="3057952" cy="695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799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Roof" descr="ROOF: &#10;Dazzling Mediterranean Roman style roof tiles">
            <a:extLst>
              <a:ext uri="{FF2B5EF4-FFF2-40B4-BE49-F238E27FC236}">
                <a16:creationId xmlns:a16="http://schemas.microsoft.com/office/drawing/2014/main" id="{AC5C0364-541E-443A-9C81-6435F16B3C4F}"/>
              </a:ext>
            </a:extLst>
          </p:cNvPr>
          <p:cNvSpPr txBox="1"/>
          <p:nvPr/>
        </p:nvSpPr>
        <p:spPr>
          <a:xfrm>
            <a:off x="8185406" y="612112"/>
            <a:ext cx="3583303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ROOF: </a:t>
            </a:r>
          </a:p>
          <a:p>
            <a:pPr algn="ctr"/>
            <a:r>
              <a:rPr lang="en-US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Dazzling Mediterranean Roman style roof tiles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487F6E-D5B0-4C50-A882-9CB553277547}"/>
              </a:ext>
            </a:extLst>
          </p:cNvPr>
          <p:cNvSpPr txBox="1"/>
          <p:nvPr/>
        </p:nvSpPr>
        <p:spPr>
          <a:xfrm>
            <a:off x="2626448" y="1222344"/>
            <a:ext cx="7777258" cy="42239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en-US" sz="1600" b="1" dirty="0">
                <a:latin typeface="Calibri" panose="020F0502020204030204" pitchFamily="34" charset="0"/>
                <a:cs typeface="Arial" panose="020B0604020202020204" pitchFamily="34" charset="0"/>
              </a:rPr>
              <a:t>		         Run time example:</a:t>
            </a:r>
          </a:p>
          <a:p>
            <a:pPr marL="45720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b="1" dirty="0">
                <a:latin typeface="Calibri" panose="020F0502020204030204" pitchFamily="34" charset="0"/>
                <a:cs typeface="Arial" panose="020B0604020202020204" pitchFamily="34" charset="0"/>
              </a:rPr>
              <a:t>	</a:t>
            </a:r>
            <a:r>
              <a:rPr lang="en-US" sz="1600" b="1" dirty="0">
                <a:cs typeface="Arial" panose="020B0604020202020204" pitchFamily="34" charset="0"/>
              </a:rPr>
              <a:t>   </a:t>
            </a:r>
            <a:r>
              <a:rPr lang="en-GB" sz="1600" u="sng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Romeo and Juliet ordering a restaurant:</a:t>
            </a:r>
          </a:p>
          <a:p>
            <a:pPr lvl="1">
              <a:lnSpc>
                <a:spcPct val="107000"/>
              </a:lnSpc>
            </a:pPr>
            <a:endParaRPr lang="en-US" sz="1600" dirty="0">
              <a:latin typeface="Calibri" panose="020F050202020403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07000"/>
              </a:lnSpc>
            </a:pPr>
            <a:endParaRPr lang="en-US" sz="1600" dirty="0">
              <a:latin typeface="Calibri" panose="020F050202020403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07000"/>
              </a:lnSpc>
            </a:pPr>
            <a:endParaRPr lang="en-US" sz="1600" dirty="0">
              <a:latin typeface="Calibri" panose="020F050202020403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07000"/>
              </a:lnSpc>
            </a:pPr>
            <a:r>
              <a:rPr lang="en-US" sz="1600" dirty="0">
                <a:latin typeface="Calibri" panose="020F0502020204030204" pitchFamily="34" charset="0"/>
                <a:cs typeface="Arial" panose="020B0604020202020204" pitchFamily="34" charset="0"/>
              </a:rPr>
              <a:t>User input =“10 am”</a:t>
            </a:r>
          </a:p>
          <a:p>
            <a:pPr lvl="1">
              <a:lnSpc>
                <a:spcPct val="107000"/>
              </a:lnSpc>
            </a:pPr>
            <a:endParaRPr lang="en-US" sz="1600" dirty="0">
              <a:latin typeface="Calibri" panose="020F050202020403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07000"/>
              </a:lnSpc>
            </a:pPr>
            <a:endParaRPr lang="en-US" sz="1600" dirty="0">
              <a:latin typeface="Calibri" panose="020F0502020204030204" pitchFamily="34" charset="0"/>
              <a:cs typeface="Arial" panose="020B0604020202020204" pitchFamily="34" charset="0"/>
            </a:endParaRPr>
          </a:p>
          <a:p>
            <a:pPr marL="800100" lvl="1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endParaRPr lang="en-US" sz="1600" dirty="0">
              <a:latin typeface="Calibri" panose="020F050202020403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07000"/>
              </a:lnSpc>
            </a:pPr>
            <a:endParaRPr lang="en-US" sz="1600" dirty="0">
              <a:latin typeface="Calibri" panose="020F0502020204030204" pitchFamily="34" charset="0"/>
              <a:cs typeface="Arial" panose="020B0604020202020204" pitchFamily="34" charset="0"/>
            </a:endParaRPr>
          </a:p>
          <a:p>
            <a:pPr marL="800100" lvl="1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1600" dirty="0">
                <a:latin typeface="Calibri" panose="020F0502020204030204" pitchFamily="34" charset="0"/>
                <a:cs typeface="Arial" panose="020B0604020202020204" pitchFamily="34" charset="0"/>
              </a:rPr>
              <a:t>User input=“a couple”</a:t>
            </a:r>
          </a:p>
          <a:p>
            <a:pPr marL="800100" lvl="1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endParaRPr lang="en-US" sz="1600" dirty="0">
              <a:latin typeface="Calibri" panose="020F050202020403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07000"/>
              </a:lnSpc>
            </a:pPr>
            <a:endParaRPr lang="en-US" sz="1600" dirty="0">
              <a:latin typeface="Calibri" panose="020F050202020403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07000"/>
              </a:lnSpc>
            </a:pPr>
            <a:endParaRPr lang="en-US" sz="1600" dirty="0">
              <a:latin typeface="Calibri" panose="020F050202020403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07000"/>
              </a:lnSpc>
            </a:pPr>
            <a:endParaRPr lang="en-US" sz="1600" dirty="0"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6734710-DB4F-41B3-BEE7-FADD54F418C9}"/>
              </a:ext>
            </a:extLst>
          </p:cNvPr>
          <p:cNvSpPr txBox="1"/>
          <p:nvPr/>
        </p:nvSpPr>
        <p:spPr>
          <a:xfrm>
            <a:off x="2089841" y="239969"/>
            <a:ext cx="6986582" cy="707886"/>
          </a:xfrm>
          <a:prstGeom prst="rect">
            <a:avLst/>
          </a:prstGeom>
          <a:solidFill>
            <a:srgbClr val="9F361D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Dialogue Component</a:t>
            </a:r>
            <a:endParaRPr lang="x-none" sz="4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CEE8D9-2451-4AA3-85A4-F0EE5EC959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042" y="2452556"/>
            <a:ext cx="2966442" cy="158467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C5D7B10-4A77-402E-B99A-DEF4E0C69D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830"/>
          <a:stretch/>
        </p:blipFill>
        <p:spPr>
          <a:xfrm>
            <a:off x="10446470" y="1218"/>
            <a:ext cx="1590675" cy="11210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CFA528A-EA88-4004-B582-FB7F028F45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2094" y="2188184"/>
            <a:ext cx="5915851" cy="4286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04ADD3C-5172-4C9D-95BB-587CDF14D8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78002" y="3181381"/>
            <a:ext cx="2943636" cy="17147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0FE2253-4750-4BD0-AC35-C6471D4090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67607" y="3546746"/>
            <a:ext cx="5487166" cy="46679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156982A-F27A-4118-BD08-7A208D3A738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41387" y="4587020"/>
            <a:ext cx="3505689" cy="466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812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44AD97C-BB94-41E9-B18D-AABBA59DCE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0804" y="1232011"/>
            <a:ext cx="2019300" cy="2266950"/>
          </a:xfrm>
          <a:prstGeom prst="rect">
            <a:avLst/>
          </a:prstGeom>
        </p:spPr>
      </p:pic>
      <p:sp>
        <p:nvSpPr>
          <p:cNvPr id="10" name="TextBox Roof" descr="ROOF: &#10;Dazzling Mediterranean Roman style roof tiles">
            <a:extLst>
              <a:ext uri="{FF2B5EF4-FFF2-40B4-BE49-F238E27FC236}">
                <a16:creationId xmlns:a16="http://schemas.microsoft.com/office/drawing/2014/main" id="{AC5C0364-541E-443A-9C81-6435F16B3C4F}"/>
              </a:ext>
            </a:extLst>
          </p:cNvPr>
          <p:cNvSpPr txBox="1"/>
          <p:nvPr/>
        </p:nvSpPr>
        <p:spPr>
          <a:xfrm>
            <a:off x="8185406" y="612112"/>
            <a:ext cx="3583303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ROOF: </a:t>
            </a:r>
          </a:p>
          <a:p>
            <a:pPr algn="ctr"/>
            <a:r>
              <a:rPr lang="en-US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Dazzling Mediterranean Roman style roof tiles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487F6E-D5B0-4C50-A882-9CB553277547}"/>
              </a:ext>
            </a:extLst>
          </p:cNvPr>
          <p:cNvSpPr txBox="1"/>
          <p:nvPr/>
        </p:nvSpPr>
        <p:spPr>
          <a:xfrm>
            <a:off x="2980857" y="1222618"/>
            <a:ext cx="5757661" cy="2814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n-US" sz="2000" dirty="0">
                <a:latin typeface="Calibri" panose="020F0502020204030204" pitchFamily="34" charset="0"/>
                <a:cs typeface="Arial" panose="020B0604020202020204" pitchFamily="34" charset="0"/>
              </a:rPr>
              <a:t>Try GPT-3, chatterbot, RASA</a:t>
            </a:r>
          </a:p>
          <a:p>
            <a:pPr marL="342900" indent="-34290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n-US" sz="2000" dirty="0">
                <a:latin typeface="Calibri" panose="020F0502020204030204" pitchFamily="34" charset="0"/>
                <a:cs typeface="Arial" panose="020B0604020202020204" pitchFamily="34" charset="0"/>
              </a:rPr>
              <a:t>Handle more words (night life, near by)</a:t>
            </a:r>
          </a:p>
          <a:p>
            <a:pPr marL="342900" indent="-34290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n-US" sz="2000" dirty="0">
                <a:latin typeface="Calibri" panose="020F0502020204030204" pitchFamily="34" charset="0"/>
                <a:cs typeface="Arial" panose="020B0604020202020204" pitchFamily="34" charset="0"/>
              </a:rPr>
              <a:t>Try a conversation graph</a:t>
            </a:r>
          </a:p>
          <a:p>
            <a:pPr marL="342900" indent="-34290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n-US" sz="2000" dirty="0">
                <a:latin typeface="Calibri" panose="020F0502020204030204" pitchFamily="34" charset="0"/>
                <a:cs typeface="Arial" panose="020B0604020202020204" pitchFamily="34" charset="0"/>
              </a:rPr>
              <a:t>Add NLP feature engineering &amp; sentiment analysis</a:t>
            </a:r>
          </a:p>
          <a:p>
            <a:pPr marL="342900" indent="-34290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n-US" sz="2000" dirty="0">
                <a:latin typeface="Calibri" panose="020F0502020204030204" pitchFamily="34" charset="0"/>
                <a:cs typeface="Arial" panose="020B0604020202020204" pitchFamily="34" charset="0"/>
              </a:rPr>
              <a:t>Better UI (outside of colab)</a:t>
            </a:r>
          </a:p>
          <a:p>
            <a:pPr marL="342900" indent="-34290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n-US" sz="2000" dirty="0">
                <a:latin typeface="Calibri" panose="020F0502020204030204" pitchFamily="34" charset="0"/>
                <a:cs typeface="Arial" panose="020B0604020202020204" pitchFamily="34" charset="0"/>
              </a:rPr>
              <a:t>Ongoing improvement &amp; user correction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6734710-DB4F-41B3-BEE7-FADD54F418C9}"/>
              </a:ext>
            </a:extLst>
          </p:cNvPr>
          <p:cNvSpPr txBox="1"/>
          <p:nvPr/>
        </p:nvSpPr>
        <p:spPr>
          <a:xfrm>
            <a:off x="2698397" y="144239"/>
            <a:ext cx="6986582" cy="707886"/>
          </a:xfrm>
          <a:prstGeom prst="rect">
            <a:avLst/>
          </a:prstGeom>
          <a:solidFill>
            <a:srgbClr val="9F361D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Future Improvements</a:t>
            </a:r>
            <a:endParaRPr lang="LID4096" sz="40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CEE8D9-2451-4AA3-85A4-F0EE5EC959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042" y="2452556"/>
            <a:ext cx="2966442" cy="158467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5700051-F997-4844-9B94-5F223648162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8830"/>
          <a:stretch/>
        </p:blipFill>
        <p:spPr>
          <a:xfrm>
            <a:off x="10446470" y="1218"/>
            <a:ext cx="1590675" cy="1121066"/>
          </a:xfrm>
          <a:prstGeom prst="rect">
            <a:avLst/>
          </a:prstGeom>
        </p:spPr>
      </p:pic>
      <p:pic>
        <p:nvPicPr>
          <p:cNvPr id="2" name="Picture 2" descr="Eddie Murphy GIF by Coming to America">
            <a:extLst>
              <a:ext uri="{FF2B5EF4-FFF2-40B4-BE49-F238E27FC236}">
                <a16:creationId xmlns:a16="http://schemas.microsoft.com/office/drawing/2014/main" id="{BA497A92-6AB2-4060-9092-44AECA06FFC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3709" y="1339895"/>
            <a:ext cx="1905000" cy="1905000"/>
          </a:xfrm>
          <a:prstGeom prst="rect">
            <a:avLst/>
          </a:prstGeom>
          <a:noFill/>
          <a:ln w="25400">
            <a:solidFill>
              <a:srgbClr val="9F361D"/>
            </a:solidFill>
          </a:ln>
          <a:effectLst>
            <a:outerShdw blurRad="50800" dist="1016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77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2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2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Roof" descr="ROOF: &#10;Dazzling Mediterranean Roman style roof tiles">
            <a:extLst>
              <a:ext uri="{FF2B5EF4-FFF2-40B4-BE49-F238E27FC236}">
                <a16:creationId xmlns:a16="http://schemas.microsoft.com/office/drawing/2014/main" id="{AC5C0364-541E-443A-9C81-6435F16B3C4F}"/>
              </a:ext>
            </a:extLst>
          </p:cNvPr>
          <p:cNvSpPr txBox="1"/>
          <p:nvPr/>
        </p:nvSpPr>
        <p:spPr>
          <a:xfrm>
            <a:off x="8185406" y="612112"/>
            <a:ext cx="3583303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ROOF: </a:t>
            </a:r>
          </a:p>
          <a:p>
            <a:pPr algn="ctr"/>
            <a:r>
              <a:rPr lang="en-US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Dazzling Mediterranean Roman style roof tiles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6734710-DB4F-41B3-BEE7-FADD54F418C9}"/>
              </a:ext>
            </a:extLst>
          </p:cNvPr>
          <p:cNvSpPr txBox="1"/>
          <p:nvPr/>
        </p:nvSpPr>
        <p:spPr>
          <a:xfrm>
            <a:off x="2698397" y="144239"/>
            <a:ext cx="6986582" cy="707886"/>
          </a:xfrm>
          <a:prstGeom prst="rect">
            <a:avLst/>
          </a:prstGeom>
          <a:solidFill>
            <a:srgbClr val="9F361D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Conclusions</a:t>
            </a:r>
            <a:endParaRPr lang="LID4096" sz="40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CEE8D9-2451-4AA3-85A4-F0EE5EC959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042" y="2452556"/>
            <a:ext cx="2966442" cy="158467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5700051-F997-4844-9B94-5F22364816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830"/>
          <a:stretch/>
        </p:blipFill>
        <p:spPr>
          <a:xfrm>
            <a:off x="10446470" y="1218"/>
            <a:ext cx="1590675" cy="112106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7DC7E04-6508-4EE0-B179-D90E29787022}"/>
              </a:ext>
            </a:extLst>
          </p:cNvPr>
          <p:cNvSpPr txBox="1"/>
          <p:nvPr/>
        </p:nvSpPr>
        <p:spPr>
          <a:xfrm>
            <a:off x="3054974" y="1486700"/>
            <a:ext cx="7777258" cy="32762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n-US" sz="2000" dirty="0">
                <a:latin typeface="Calibri" panose="020F0502020204030204" pitchFamily="34" charset="0"/>
                <a:cs typeface="Arial" panose="020B0604020202020204" pitchFamily="34" charset="0"/>
              </a:rPr>
              <a:t>We can accomplish a lot in 3 weeks !</a:t>
            </a:r>
          </a:p>
          <a:p>
            <a:pPr marL="342900" indent="-34290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n-US" sz="2000" dirty="0">
                <a:latin typeface="Calibri" panose="020F0502020204030204" pitchFamily="34" charset="0"/>
                <a:cs typeface="Arial" panose="020B0604020202020204" pitchFamily="34" charset="0"/>
              </a:rPr>
              <a:t>NLP is extremely fun &amp; complex</a:t>
            </a:r>
          </a:p>
          <a:p>
            <a:pPr marL="342900" indent="-34290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n-US" sz="2000" dirty="0">
                <a:latin typeface="Calibri" panose="020F0502020204030204" pitchFamily="34" charset="0"/>
                <a:cs typeface="Arial" panose="020B0604020202020204" pitchFamily="34" charset="0"/>
              </a:rPr>
              <a:t>BERT is very powerful but needs data</a:t>
            </a:r>
          </a:p>
          <a:p>
            <a:pPr marL="342900" indent="-34290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n-US" sz="2000" dirty="0">
                <a:latin typeface="Calibri" panose="020F0502020204030204" pitchFamily="34" charset="0"/>
                <a:cs typeface="Arial" panose="020B0604020202020204" pitchFamily="34" charset="0"/>
              </a:rPr>
              <a:t>Many trade-offs:</a:t>
            </a:r>
          </a:p>
          <a:p>
            <a:pPr marL="800100" lvl="1" indent="-34290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n-US" sz="2000" dirty="0">
                <a:latin typeface="Calibri" panose="020F0502020204030204" pitchFamily="34" charset="0"/>
                <a:cs typeface="Arial" panose="020B0604020202020204" pitchFamily="34" charset="0"/>
              </a:rPr>
              <a:t>Effort</a:t>
            </a:r>
          </a:p>
          <a:p>
            <a:pPr marL="800100" lvl="1" indent="-34290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n-US" sz="2000" dirty="0">
                <a:latin typeface="Calibri" panose="020F0502020204030204" pitchFamily="34" charset="0"/>
                <a:cs typeface="Arial" panose="020B0604020202020204" pitchFamily="34" charset="0"/>
              </a:rPr>
              <a:t>Sophistication</a:t>
            </a:r>
          </a:p>
          <a:p>
            <a:pPr marL="800100" lvl="1" indent="-34290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n-US" sz="2000" dirty="0">
                <a:latin typeface="Calibri" panose="020F0502020204030204" pitchFamily="34" charset="0"/>
                <a:cs typeface="Arial" panose="020B0604020202020204" pitchFamily="34" charset="0"/>
              </a:rPr>
              <a:t>Control</a:t>
            </a:r>
          </a:p>
        </p:txBody>
      </p:sp>
      <p:pic>
        <p:nvPicPr>
          <p:cNvPr id="7" name="Picture 2" descr="homer simpson simpsons GIF">
            <a:extLst>
              <a:ext uri="{FF2B5EF4-FFF2-40B4-BE49-F238E27FC236}">
                <a16:creationId xmlns:a16="http://schemas.microsoft.com/office/drawing/2014/main" id="{495DF74D-F427-4D03-A1E9-9AA7B766822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700" y="1698656"/>
            <a:ext cx="2739009" cy="2059406"/>
          </a:xfrm>
          <a:prstGeom prst="rect">
            <a:avLst/>
          </a:prstGeom>
          <a:noFill/>
          <a:ln w="38100">
            <a:solidFill>
              <a:srgbClr val="9F361D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770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5000"/>
            <a:lum/>
          </a:blip>
          <a:srcRect/>
          <a:stretch>
            <a:fillRect t="-26000" b="-2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16" descr="Happy Birthday Reaction GIF by Friends">
            <a:extLst>
              <a:ext uri="{FF2B5EF4-FFF2-40B4-BE49-F238E27FC236}">
                <a16:creationId xmlns:a16="http://schemas.microsoft.com/office/drawing/2014/main" id="{D2387FBB-7E0D-4A85-90FC-492FF262B2C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27757">
            <a:off x="8621812" y="2144258"/>
            <a:ext cx="3255122" cy="2712602"/>
          </a:xfrm>
          <a:prstGeom prst="rect">
            <a:avLst/>
          </a:prstGeom>
          <a:noFill/>
          <a:ln w="25400">
            <a:solidFill>
              <a:srgbClr val="9F361D"/>
            </a:solidFill>
          </a:ln>
          <a:effectLst>
            <a:outerShdw blurRad="50800" dist="101600" dir="24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The One Where Estelle Dies Episode 15 GIF by Friends">
            <a:extLst>
              <a:ext uri="{FF2B5EF4-FFF2-40B4-BE49-F238E27FC236}">
                <a16:creationId xmlns:a16="http://schemas.microsoft.com/office/drawing/2014/main" id="{C40AD2F5-D8FD-4D2F-99D0-83C139D0345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57479">
            <a:off x="5452513" y="3096826"/>
            <a:ext cx="3308445" cy="2757038"/>
          </a:xfrm>
          <a:prstGeom prst="rect">
            <a:avLst/>
          </a:prstGeom>
          <a:noFill/>
          <a:ln w="25400">
            <a:solidFill>
              <a:srgbClr val="9F361D"/>
            </a:solidFill>
          </a:ln>
          <a:effectLst>
            <a:outerShdw blurRad="50800" dist="1016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6" descr="Season 9 Good Job GIF by Friends">
            <a:extLst>
              <a:ext uri="{FF2B5EF4-FFF2-40B4-BE49-F238E27FC236}">
                <a16:creationId xmlns:a16="http://schemas.microsoft.com/office/drawing/2014/main" id="{98C8DD14-76DF-494D-9155-E2739870438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608369">
            <a:off x="2594389" y="1383229"/>
            <a:ext cx="3278232" cy="2731860"/>
          </a:xfrm>
          <a:prstGeom prst="rect">
            <a:avLst/>
          </a:prstGeom>
          <a:noFill/>
          <a:ln w="25400">
            <a:solidFill>
              <a:srgbClr val="9F361D"/>
            </a:solidFill>
          </a:ln>
          <a:effectLst>
            <a:outerShdw blurRad="50800" dist="1016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451FA91-FACE-44C8-9281-971904B09A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5218"/>
            <a:ext cx="12220575" cy="83966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3C23EFE-18DD-43AC-BB7A-B0D09584A0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25" y="0"/>
            <a:ext cx="12201525" cy="952500"/>
          </a:xfrm>
          <a:prstGeom prst="rect">
            <a:avLst/>
          </a:prstGeom>
        </p:spPr>
      </p:pic>
      <p:pic>
        <p:nvPicPr>
          <p:cNvPr id="1028" name="Picture 4" descr="Season 2 Wtf GIF by Friends">
            <a:extLst>
              <a:ext uri="{FF2B5EF4-FFF2-40B4-BE49-F238E27FC236}">
                <a16:creationId xmlns:a16="http://schemas.microsoft.com/office/drawing/2014/main" id="{29479EBF-6BC4-4609-9AB2-AD7062029BB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72038">
            <a:off x="5441104" y="3117637"/>
            <a:ext cx="3291840" cy="2743200"/>
          </a:xfrm>
          <a:prstGeom prst="rect">
            <a:avLst/>
          </a:prstGeom>
          <a:noFill/>
          <a:ln w="25400">
            <a:solidFill>
              <a:srgbClr val="9F361D"/>
            </a:solidFill>
          </a:ln>
          <a:effectLst>
            <a:outerShdw blurRad="50800" dist="1016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Season 5 What GIF by Friends">
            <a:extLst>
              <a:ext uri="{FF2B5EF4-FFF2-40B4-BE49-F238E27FC236}">
                <a16:creationId xmlns:a16="http://schemas.microsoft.com/office/drawing/2014/main" id="{19C416C8-1ACE-4C36-B732-28C0396E422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65864">
            <a:off x="8632419" y="2156569"/>
            <a:ext cx="3291840" cy="2743200"/>
          </a:xfrm>
          <a:prstGeom prst="rect">
            <a:avLst/>
          </a:prstGeom>
          <a:noFill/>
          <a:ln w="25400">
            <a:solidFill>
              <a:srgbClr val="9F361D"/>
            </a:solidFill>
          </a:ln>
          <a:effectLst>
            <a:outerShdw blurRad="50800" dist="1016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eason 3 What GIF by Friends">
            <a:extLst>
              <a:ext uri="{FF2B5EF4-FFF2-40B4-BE49-F238E27FC236}">
                <a16:creationId xmlns:a16="http://schemas.microsoft.com/office/drawing/2014/main" id="{C495FCD1-3B11-420A-BB5E-C2586733317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545751">
            <a:off x="2629453" y="1372120"/>
            <a:ext cx="3291840" cy="2743200"/>
          </a:xfrm>
          <a:prstGeom prst="rect">
            <a:avLst/>
          </a:prstGeom>
          <a:noFill/>
          <a:ln w="25400">
            <a:solidFill>
              <a:srgbClr val="9F361D"/>
            </a:solidFill>
          </a:ln>
          <a:effectLst>
            <a:outerShdw blurRad="50800" dist="1016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19F68E2-9DC8-42A3-8EF1-5B05FFF49C4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1160754">
            <a:off x="9382918" y="5561323"/>
            <a:ext cx="2453058" cy="1294008"/>
          </a:xfrm>
          <a:prstGeom prst="rect">
            <a:avLst/>
          </a:prstGeom>
          <a:effectLst>
            <a:outerShdw blurRad="50800" dist="1016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C88399E-0814-4319-B893-F20B9DD33CC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91767" y="2452556"/>
            <a:ext cx="2966442" cy="158467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D07A174-B3F3-4A85-B9DF-1F2900BE2C9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9050" y="4762"/>
            <a:ext cx="2286000" cy="6853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75068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75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2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2499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2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2499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2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2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3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2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274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997CE230-D534-498C-BBF4-52419AA9B2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712994">
            <a:off x="2299500" y="3332852"/>
            <a:ext cx="6262086" cy="4167133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C348FAAD-A1BC-4451-9215-7656D7373035}"/>
              </a:ext>
            </a:extLst>
          </p:cNvPr>
          <p:cNvSpPr txBox="1"/>
          <p:nvPr/>
        </p:nvSpPr>
        <p:spPr>
          <a:xfrm rot="543974">
            <a:off x="3257504" y="3817377"/>
            <a:ext cx="157550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mic Sans MS" panose="030F0702030302020204" pitchFamily="66" charset="0"/>
              </a:rPr>
              <a:t>found 56 Italian bars !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mic Sans MS" panose="030F0702030302020204" pitchFamily="66" charset="0"/>
              </a:rPr>
              <a:t>BTW I don’t have info about pets,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mic Sans MS" panose="030F0702030302020204" pitchFamily="66" charset="0"/>
              </a:rPr>
              <a:t>so not sure about dogs…</a:t>
            </a:r>
          </a:p>
          <a:p>
            <a:endParaRPr lang="LID4096" sz="1600" dirty="0"/>
          </a:p>
        </p:txBody>
      </p:sp>
      <p:sp>
        <p:nvSpPr>
          <p:cNvPr id="10" name="TextBox Roof" descr="ROOF: &#10;Dazzling Mediterranean Roman style roof tiles">
            <a:extLst>
              <a:ext uri="{FF2B5EF4-FFF2-40B4-BE49-F238E27FC236}">
                <a16:creationId xmlns:a16="http://schemas.microsoft.com/office/drawing/2014/main" id="{AC5C0364-541E-443A-9C81-6435F16B3C4F}"/>
              </a:ext>
            </a:extLst>
          </p:cNvPr>
          <p:cNvSpPr txBox="1"/>
          <p:nvPr/>
        </p:nvSpPr>
        <p:spPr>
          <a:xfrm>
            <a:off x="8185406" y="612112"/>
            <a:ext cx="3583303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ROOF: </a:t>
            </a:r>
          </a:p>
          <a:p>
            <a:pPr algn="ctr"/>
            <a:r>
              <a:rPr lang="en-US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Dazzling Mediterranean Roman style roof tiles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6734710-DB4F-41B3-BEE7-FADD54F418C9}"/>
              </a:ext>
            </a:extLst>
          </p:cNvPr>
          <p:cNvSpPr txBox="1"/>
          <p:nvPr/>
        </p:nvSpPr>
        <p:spPr>
          <a:xfrm>
            <a:off x="2698397" y="144239"/>
            <a:ext cx="6986582" cy="707886"/>
          </a:xfrm>
          <a:prstGeom prst="rect">
            <a:avLst/>
          </a:prstGeom>
          <a:solidFill>
            <a:srgbClr val="9F361D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Our Goal</a:t>
            </a:r>
            <a:endParaRPr lang="LID4096" sz="40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CEE8D9-2451-4AA3-85A4-F0EE5EC959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042" y="2452556"/>
            <a:ext cx="2966442" cy="15846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70C7E61-90F2-4EB9-BAD4-41807625AB3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8830"/>
          <a:stretch/>
        </p:blipFill>
        <p:spPr>
          <a:xfrm>
            <a:off x="10446470" y="1218"/>
            <a:ext cx="1590675" cy="112106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01B634C-3CB9-4B4A-8994-87AE4DC823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644113">
            <a:off x="5714142" y="1059535"/>
            <a:ext cx="3466833" cy="408650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5FCFDFB-2D39-42E0-A7F6-DB85B440A7C9}"/>
              </a:ext>
            </a:extLst>
          </p:cNvPr>
          <p:cNvSpPr txBox="1"/>
          <p:nvPr/>
        </p:nvSpPr>
        <p:spPr>
          <a:xfrm rot="20644113">
            <a:off x="6117344" y="1585462"/>
            <a:ext cx="1673916" cy="1446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mic Sans MS" panose="030F0702030302020204" pitchFamily="66" charset="0"/>
              </a:rPr>
              <a:t>Looking for a good Italian nearby, </a:t>
            </a:r>
          </a:p>
          <a:p>
            <a:pPr algn="ctr">
              <a:lnSpc>
                <a:spcPct val="150000"/>
              </a:lnSpc>
            </a:pPr>
            <a:r>
              <a:rPr lang="en-US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mic Sans MS" panose="030F0702030302020204" pitchFamily="66" charset="0"/>
              </a:rPr>
              <a:t>to have some whiskey with my dogs…</a:t>
            </a:r>
            <a:endParaRPr lang="LID4096" sz="12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mic Sans MS" panose="030F0702030302020204" pitchFamily="66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837F46C-63D0-4D45-942A-00D4F8002325}"/>
              </a:ext>
            </a:extLst>
          </p:cNvPr>
          <p:cNvSpPr txBox="1"/>
          <p:nvPr/>
        </p:nvSpPr>
        <p:spPr>
          <a:xfrm rot="20644113">
            <a:off x="6058686" y="1614602"/>
            <a:ext cx="1673916" cy="11697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mic Sans MS" panose="030F0702030302020204" pitchFamily="66" charset="0"/>
              </a:rPr>
              <a:t>Yes, please make that reservation!</a:t>
            </a:r>
          </a:p>
          <a:p>
            <a:pPr algn="ctr">
              <a:lnSpc>
                <a:spcPct val="150000"/>
              </a:lnSpc>
            </a:pPr>
            <a:r>
              <a:rPr lang="en-US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mic Sans MS" panose="030F0702030302020204" pitchFamily="66" charset="0"/>
              </a:rPr>
              <a:t>A table for five for tonight, around 8pm</a:t>
            </a:r>
            <a:endParaRPr lang="LID4096" sz="12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mic Sans MS" panose="030F0702030302020204" pitchFamily="66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40BCDE4-DF0D-4377-BEAC-49F985BB275A}"/>
              </a:ext>
            </a:extLst>
          </p:cNvPr>
          <p:cNvSpPr txBox="1"/>
          <p:nvPr/>
        </p:nvSpPr>
        <p:spPr>
          <a:xfrm rot="543974">
            <a:off x="3282726" y="3830862"/>
            <a:ext cx="1575506" cy="17237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mic Sans MS" panose="030F0702030302020204" pitchFamily="66" charset="0"/>
              </a:rPr>
              <a:t>Would you like to make a reservation for this place?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mic Sans MS" panose="030F0702030302020204" pitchFamily="66" charset="0"/>
              </a:rPr>
              <a:t>If so, for what time, and how many people will you be?</a:t>
            </a:r>
          </a:p>
        </p:txBody>
      </p:sp>
    </p:spTree>
    <p:extLst>
      <p:ext uri="{BB962C8B-B14F-4D97-AF65-F5344CB8AC3E}">
        <p14:creationId xmlns:p14="http://schemas.microsoft.com/office/powerpoint/2010/main" val="235575616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4" grpId="1"/>
      <p:bldP spid="12" grpId="0"/>
      <p:bldP spid="35" grpId="0"/>
      <p:bldP spid="3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Roof" descr="ROOF: &#10;Dazzling Mediterranean Roman style roof tiles">
            <a:extLst>
              <a:ext uri="{FF2B5EF4-FFF2-40B4-BE49-F238E27FC236}">
                <a16:creationId xmlns:a16="http://schemas.microsoft.com/office/drawing/2014/main" id="{AC5C0364-541E-443A-9C81-6435F16B3C4F}"/>
              </a:ext>
            </a:extLst>
          </p:cNvPr>
          <p:cNvSpPr txBox="1"/>
          <p:nvPr/>
        </p:nvSpPr>
        <p:spPr>
          <a:xfrm>
            <a:off x="8185406" y="612112"/>
            <a:ext cx="3583303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ROOF: </a:t>
            </a:r>
          </a:p>
          <a:p>
            <a:pPr algn="ctr"/>
            <a:r>
              <a:rPr lang="en-US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Dazzling Mediterranean Roman style roof tiles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6734710-DB4F-41B3-BEE7-FADD54F418C9}"/>
              </a:ext>
            </a:extLst>
          </p:cNvPr>
          <p:cNvSpPr txBox="1"/>
          <p:nvPr/>
        </p:nvSpPr>
        <p:spPr>
          <a:xfrm>
            <a:off x="2698397" y="144239"/>
            <a:ext cx="6986582" cy="707886"/>
          </a:xfrm>
          <a:prstGeom prst="rect">
            <a:avLst/>
          </a:prstGeom>
          <a:solidFill>
            <a:srgbClr val="9F361D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Getting Started: Landscape</a:t>
            </a:r>
            <a:endParaRPr lang="LID4096" sz="40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CEE8D9-2451-4AA3-85A4-F0EE5EC959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042" y="2452556"/>
            <a:ext cx="2966442" cy="158467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AD0DA22-FB5B-4B56-8301-A6D52880B0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830"/>
          <a:stretch/>
        </p:blipFill>
        <p:spPr>
          <a:xfrm>
            <a:off x="10446470" y="1218"/>
            <a:ext cx="1590675" cy="112106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A63274C-9A6A-4B7C-B346-61C3F7808B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3718" y="1117461"/>
            <a:ext cx="10220989" cy="56915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BB6A8E4-70EF-4123-94AA-B2FC358F344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024"/>
          <a:stretch/>
        </p:blipFill>
        <p:spPr>
          <a:xfrm>
            <a:off x="2698397" y="1277322"/>
            <a:ext cx="7934951" cy="537665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B08F7BD-EB7D-4C9A-A105-BDCD1F13453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5571"/>
          <a:stretch/>
        </p:blipFill>
        <p:spPr>
          <a:xfrm>
            <a:off x="2709972" y="4037235"/>
            <a:ext cx="3910747" cy="2616738"/>
          </a:xfrm>
          <a:prstGeom prst="rect">
            <a:avLst/>
          </a:prstGeom>
          <a:ln w="31750">
            <a:solidFill>
              <a:srgbClr val="9F361D"/>
            </a:solidFill>
          </a:ln>
          <a:effectLst>
            <a:glow rad="101600">
              <a:srgbClr val="50D1C3"/>
            </a:glow>
          </a:effectLst>
        </p:spPr>
      </p:pic>
    </p:spTree>
    <p:extLst>
      <p:ext uri="{BB962C8B-B14F-4D97-AF65-F5344CB8AC3E}">
        <p14:creationId xmlns:p14="http://schemas.microsoft.com/office/powerpoint/2010/main" val="2699506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6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9" dur="1000" fill="hold"/>
                                        <p:tgtEl>
                                          <p:spTgt spid="16"/>
                                        </p:tgtEl>
                                      </p:cBhvr>
                                      <p:by x="75000" y="75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Roof" descr="ROOF: &#10;Dazzling Mediterranean Roman style roof tiles">
            <a:extLst>
              <a:ext uri="{FF2B5EF4-FFF2-40B4-BE49-F238E27FC236}">
                <a16:creationId xmlns:a16="http://schemas.microsoft.com/office/drawing/2014/main" id="{AC5C0364-541E-443A-9C81-6435F16B3C4F}"/>
              </a:ext>
            </a:extLst>
          </p:cNvPr>
          <p:cNvSpPr txBox="1"/>
          <p:nvPr/>
        </p:nvSpPr>
        <p:spPr>
          <a:xfrm>
            <a:off x="8185406" y="612112"/>
            <a:ext cx="3583303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ROOF: </a:t>
            </a:r>
          </a:p>
          <a:p>
            <a:pPr algn="ctr"/>
            <a:r>
              <a:rPr lang="en-US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Dazzling Mediterranean Roman style roof tiles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6734710-DB4F-41B3-BEE7-FADD54F418C9}"/>
              </a:ext>
            </a:extLst>
          </p:cNvPr>
          <p:cNvSpPr txBox="1"/>
          <p:nvPr/>
        </p:nvSpPr>
        <p:spPr>
          <a:xfrm>
            <a:off x="2698397" y="144239"/>
            <a:ext cx="6986582" cy="707886"/>
          </a:xfrm>
          <a:prstGeom prst="rect">
            <a:avLst/>
          </a:prstGeom>
          <a:solidFill>
            <a:srgbClr val="9F361D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Architecture</a:t>
            </a:r>
            <a:endParaRPr lang="LID4096" sz="40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ADDDD3D-02BA-4F1A-A701-2D6E51691F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830"/>
          <a:stretch/>
        </p:blipFill>
        <p:spPr>
          <a:xfrm>
            <a:off x="10446470" y="1218"/>
            <a:ext cx="1590675" cy="112106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92C10CA-8992-47AB-8171-28CDDA039C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9047" y="1319998"/>
            <a:ext cx="9901623" cy="515517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6CEE8D9-2451-4AA3-85A4-F0EE5EC959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042" y="2452556"/>
            <a:ext cx="2966442" cy="158467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9480073-48A8-4630-9D5A-DB9576E15B2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000" t="34000" r="10444" b="34889"/>
          <a:stretch/>
        </p:blipFill>
        <p:spPr>
          <a:xfrm>
            <a:off x="5676900" y="1990725"/>
            <a:ext cx="1743074" cy="14763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628671B-A256-4215-93F1-3928387576A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000" t="34000" r="10444" b="34889"/>
          <a:stretch/>
        </p:blipFill>
        <p:spPr>
          <a:xfrm>
            <a:off x="6731337" y="3422511"/>
            <a:ext cx="3228974" cy="1126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745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9E68A12A-54E4-4A58-BFE3-F274FB527D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8612" y="1242130"/>
            <a:ext cx="3480777" cy="2808202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82811B30-678B-441D-BC5C-F55F00919624}"/>
              </a:ext>
            </a:extLst>
          </p:cNvPr>
          <p:cNvGrpSpPr/>
          <p:nvPr/>
        </p:nvGrpSpPr>
        <p:grpSpPr>
          <a:xfrm>
            <a:off x="8399584" y="1020483"/>
            <a:ext cx="3228914" cy="5499257"/>
            <a:chOff x="5422685" y="555097"/>
            <a:chExt cx="2563242" cy="5039253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40C63D99-1813-4997-91F4-B10AEA6B5C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30430" y="3444744"/>
              <a:ext cx="2555497" cy="2149606"/>
            </a:xfrm>
            <a:prstGeom prst="rect">
              <a:avLst/>
            </a:prstGeom>
            <a:ln w="25400">
              <a:solidFill>
                <a:srgbClr val="9F361D"/>
              </a:solidFill>
            </a:ln>
            <a:effectLst>
              <a:glow rad="63500">
                <a:schemeClr val="accent1"/>
              </a:glow>
            </a:effectLst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9A909F53-9AB1-4E2E-BC43-D8B5AE95A50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22685" y="920750"/>
              <a:ext cx="2563242" cy="2032000"/>
            </a:xfrm>
            <a:prstGeom prst="rect">
              <a:avLst/>
            </a:prstGeom>
            <a:ln>
              <a:solidFill>
                <a:schemeClr val="accent1">
                  <a:shade val="50000"/>
                </a:schemeClr>
              </a:solidFill>
            </a:ln>
            <a:effectLst>
              <a:glow rad="63500">
                <a:srgbClr val="9F361D"/>
              </a:glow>
            </a:effectLst>
          </p:spPr>
        </p:pic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BBE1B19A-85C0-4E27-8E05-139C0877F625}"/>
                </a:ext>
              </a:extLst>
            </p:cNvPr>
            <p:cNvSpPr/>
            <p:nvPr/>
          </p:nvSpPr>
          <p:spPr>
            <a:xfrm>
              <a:off x="5986666" y="555097"/>
              <a:ext cx="1116011" cy="33855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6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omic Sans MS" panose="030F0702030302020204" pitchFamily="66" charset="0"/>
                </a:rPr>
                <a:t>Attention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BC511E2-4783-490D-9E4F-FD80C0993074}"/>
                </a:ext>
              </a:extLst>
            </p:cNvPr>
            <p:cNvSpPr/>
            <p:nvPr/>
          </p:nvSpPr>
          <p:spPr>
            <a:xfrm>
              <a:off x="5930900" y="3095097"/>
              <a:ext cx="1784350" cy="338554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16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omic Sans MS" panose="030F0702030302020204" pitchFamily="66" charset="0"/>
                </a:rPr>
                <a:t>Self Attention</a:t>
              </a: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EA02AFFF-0129-4869-887D-3B3241B2B6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18405">
            <a:off x="6441306" y="1463700"/>
            <a:ext cx="5727702" cy="224658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E48184A0-A85E-488E-A152-8C6CA8FD09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16663" y="1192755"/>
            <a:ext cx="3228914" cy="2320982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8A2B1448-3193-4DEB-AB88-546DA2BE9F9E}"/>
              </a:ext>
            </a:extLst>
          </p:cNvPr>
          <p:cNvSpPr/>
          <p:nvPr/>
        </p:nvSpPr>
        <p:spPr>
          <a:xfrm>
            <a:off x="8378612" y="4182297"/>
            <a:ext cx="2177199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mic Sans MS" panose="030F0702030302020204" pitchFamily="66" charset="0"/>
              </a:rPr>
              <a:t>Sentence Embedding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72DA01E-D5C1-4A0F-AD3E-A77CD07BBF83}"/>
              </a:ext>
            </a:extLst>
          </p:cNvPr>
          <p:cNvSpPr/>
          <p:nvPr/>
        </p:nvSpPr>
        <p:spPr>
          <a:xfrm>
            <a:off x="8554615" y="1020483"/>
            <a:ext cx="1821332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mic Sans MS" panose="030F0702030302020204" pitchFamily="66" charset="0"/>
              </a:rPr>
              <a:t>Word Embedding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6734710-DB4F-41B3-BEE7-FADD54F418C9}"/>
              </a:ext>
            </a:extLst>
          </p:cNvPr>
          <p:cNvSpPr txBox="1"/>
          <p:nvPr/>
        </p:nvSpPr>
        <p:spPr>
          <a:xfrm>
            <a:off x="2698397" y="144239"/>
            <a:ext cx="6986582" cy="707886"/>
          </a:xfrm>
          <a:prstGeom prst="rect">
            <a:avLst/>
          </a:prstGeom>
          <a:solidFill>
            <a:srgbClr val="9F361D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NLU selection: BERT</a:t>
            </a:r>
            <a:endParaRPr lang="LID4096" sz="40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CEE8D9-2451-4AA3-85A4-F0EE5EC9592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7042" y="2452556"/>
            <a:ext cx="2966442" cy="158467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AD0DA22-FB5B-4B56-8301-A6D52880B09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18830"/>
          <a:stretch/>
        </p:blipFill>
        <p:spPr>
          <a:xfrm>
            <a:off x="10446470" y="1218"/>
            <a:ext cx="1590675" cy="112106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93B564A-94A3-4564-BCD4-9FB699BE8A47}"/>
              </a:ext>
            </a:extLst>
          </p:cNvPr>
          <p:cNvSpPr txBox="1"/>
          <p:nvPr/>
        </p:nvSpPr>
        <p:spPr>
          <a:xfrm>
            <a:off x="2659873" y="1590596"/>
            <a:ext cx="6773494" cy="33425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n-US" dirty="0">
                <a:latin typeface="Calibri" panose="020F0502020204030204" pitchFamily="34" charset="0"/>
                <a:cs typeface="Arial" panose="020B0604020202020204" pitchFamily="34" charset="0"/>
              </a:rPr>
              <a:t>RNN and LSTM -&gt; seq2seq</a:t>
            </a:r>
          </a:p>
          <a:p>
            <a:pPr marL="342900" indent="-342900">
              <a:lnSpc>
                <a:spcPct val="150000"/>
              </a:lnSpc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n-US" dirty="0">
                <a:latin typeface="Calibri" panose="020F0502020204030204" pitchFamily="34" charset="0"/>
                <a:cs typeface="Arial" panose="020B0604020202020204" pitchFamily="34" charset="0"/>
              </a:rPr>
              <a:t>Attention –&gt; </a:t>
            </a:r>
            <a:r>
              <a:rPr lang="en-US" sz="2400" b="1" dirty="0">
                <a:solidFill>
                  <a:srgbClr val="9F361D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T</a:t>
            </a:r>
            <a:r>
              <a:rPr lang="en-US" dirty="0">
                <a:latin typeface="Calibri" panose="020F0502020204030204" pitchFamily="34" charset="0"/>
                <a:cs typeface="Arial" panose="020B0604020202020204" pitchFamily="34" charset="0"/>
              </a:rPr>
              <a:t>ransformers</a:t>
            </a:r>
          </a:p>
          <a:p>
            <a:pPr marL="342900" indent="-342900">
              <a:lnSpc>
                <a:spcPct val="150000"/>
              </a:lnSpc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n-US" dirty="0">
                <a:latin typeface="Calibri" panose="020F0502020204030204" pitchFamily="34" charset="0"/>
                <a:cs typeface="Arial" panose="020B0604020202020204" pitchFamily="34" charset="0"/>
              </a:rPr>
              <a:t>BER</a:t>
            </a:r>
            <a:r>
              <a:rPr lang="en-US" sz="2400" b="1" dirty="0">
                <a:solidFill>
                  <a:srgbClr val="9F361D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T</a:t>
            </a:r>
            <a:r>
              <a:rPr lang="en-US" dirty="0">
                <a:latin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400" dirty="0">
                <a:latin typeface="Calibri" panose="020F0502020204030204" pitchFamily="34" charset="0"/>
                <a:cs typeface="Arial" panose="020B0604020202020204" pitchFamily="34" charset="0"/>
              </a:rPr>
              <a:t>(Google, 2018)</a:t>
            </a:r>
            <a:r>
              <a:rPr lang="en-US" dirty="0">
                <a:latin typeface="Calibri" panose="020F0502020204030204" pitchFamily="34" charset="0"/>
                <a:cs typeface="Arial" panose="020B0604020202020204" pitchFamily="34" charset="0"/>
              </a:rPr>
              <a:t> 2.5B Wikipedia tokens, 375M parameters</a:t>
            </a:r>
          </a:p>
          <a:p>
            <a:pPr marL="342900" indent="-342900">
              <a:lnSpc>
                <a:spcPct val="150000"/>
              </a:lnSpc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n-US" dirty="0">
                <a:latin typeface="Calibri" panose="020F0502020204030204" pitchFamily="34" charset="0"/>
                <a:cs typeface="Arial" panose="020B0604020202020204" pitchFamily="34" charset="0"/>
              </a:rPr>
              <a:t>GP</a:t>
            </a:r>
            <a:r>
              <a:rPr lang="en-US" sz="2400" b="1" dirty="0">
                <a:solidFill>
                  <a:srgbClr val="9F361D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T</a:t>
            </a:r>
            <a:r>
              <a:rPr lang="en-US" dirty="0">
                <a:latin typeface="Calibri" panose="020F0502020204030204" pitchFamily="34" charset="0"/>
                <a:cs typeface="Arial" panose="020B0604020202020204" pitchFamily="34" charset="0"/>
              </a:rPr>
              <a:t>-3 </a:t>
            </a:r>
            <a:r>
              <a:rPr lang="en-US" sz="1400" dirty="0">
                <a:latin typeface="Calibri" panose="020F0502020204030204" pitchFamily="34" charset="0"/>
                <a:cs typeface="Arial" panose="020B0604020202020204" pitchFamily="34" charset="0"/>
              </a:rPr>
              <a:t>(OpenAI, 2020)</a:t>
            </a:r>
            <a:r>
              <a:rPr lang="en-US" dirty="0">
                <a:latin typeface="Calibri" panose="020F0502020204030204" pitchFamily="34" charset="0"/>
                <a:cs typeface="Arial" panose="020B0604020202020204" pitchFamily="34" charset="0"/>
              </a:rPr>
              <a:t> &gt;&gt; BERT, requires less data, no fine-tuning</a:t>
            </a:r>
          </a:p>
          <a:p>
            <a:pPr marL="342900" indent="-342900">
              <a:lnSpc>
                <a:spcPct val="150000"/>
              </a:lnSpc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n-US" dirty="0">
                <a:latin typeface="Calibri" panose="020F0502020204030204" pitchFamily="34" charset="0"/>
                <a:cs typeface="Arial" panose="020B0604020202020204" pitchFamily="34" charset="0"/>
              </a:rPr>
              <a:t>Word embedding –&gt; sentence embedding</a:t>
            </a:r>
          </a:p>
          <a:p>
            <a:pPr marL="342900" indent="-342900">
              <a:lnSpc>
                <a:spcPct val="150000"/>
              </a:lnSpc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n-US" dirty="0">
                <a:latin typeface="Calibri" panose="020F0502020204030204" pitchFamily="34" charset="0"/>
                <a:cs typeface="Arial" panose="020B0604020202020204" pitchFamily="34" charset="0"/>
              </a:rPr>
              <a:t>Our focus is NLU and DM (but not NLG)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806F7F3-8453-4817-ABF1-E2312C5B5399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3908" r="8795"/>
          <a:stretch/>
        </p:blipFill>
        <p:spPr>
          <a:xfrm>
            <a:off x="9807100" y="5165878"/>
            <a:ext cx="1421923" cy="1085880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44C35815-6834-459E-BAE3-89EFAC7EB406}"/>
              </a:ext>
            </a:extLst>
          </p:cNvPr>
          <p:cNvGrpSpPr/>
          <p:nvPr/>
        </p:nvGrpSpPr>
        <p:grpSpPr>
          <a:xfrm>
            <a:off x="4857556" y="5203978"/>
            <a:ext cx="1628849" cy="1093692"/>
            <a:chOff x="1800681" y="4600575"/>
            <a:chExt cx="1872970" cy="1121208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70EC68B0-2C70-4FEC-A46A-3D42431CC4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15636" t="308" r="19066" b="18018"/>
            <a:stretch/>
          </p:blipFill>
          <p:spPr>
            <a:xfrm>
              <a:off x="1800681" y="4624885"/>
              <a:ext cx="1648195" cy="1096898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6DFBD9B-E440-4EE8-AC0C-5462917153DE}"/>
                </a:ext>
              </a:extLst>
            </p:cNvPr>
            <p:cNvSpPr txBox="1"/>
            <p:nvPr/>
          </p:nvSpPr>
          <p:spPr>
            <a:xfrm>
              <a:off x="2118398" y="4600575"/>
              <a:ext cx="155525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Microsoft Sans Serif" panose="020B0604020202020204" pitchFamily="34" charset="0"/>
                  <a:ea typeface="Microsoft Sans Serif" panose="020B0604020202020204" pitchFamily="34" charset="0"/>
                  <a:cs typeface="Microsoft Sans Serif" panose="020B0604020202020204" pitchFamily="34" charset="0"/>
                </a:rPr>
                <a:t>RoBERTa</a:t>
              </a:r>
              <a:endParaRPr lang="LID4096" sz="160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C30DE2C-5021-4FB7-9EA3-C004912F4FF8}"/>
              </a:ext>
            </a:extLst>
          </p:cNvPr>
          <p:cNvGrpSpPr/>
          <p:nvPr/>
        </p:nvGrpSpPr>
        <p:grpSpPr>
          <a:xfrm>
            <a:off x="7045128" y="4982262"/>
            <a:ext cx="1768750" cy="1588654"/>
            <a:chOff x="3175055" y="5091167"/>
            <a:chExt cx="1806521" cy="1797905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09E649C3-4ABC-4000-AD43-F2EE4E4626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l="41405" r="10510"/>
            <a:stretch/>
          </p:blipFill>
          <p:spPr>
            <a:xfrm>
              <a:off x="3534608" y="5229797"/>
              <a:ext cx="1446968" cy="1333063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9BADABE8-8D72-4086-B74C-36195803800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 rot="21188686">
              <a:off x="3175055" y="5091167"/>
              <a:ext cx="1019048" cy="1419048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4836E01-5571-47A8-BB5D-AAB7A6C4834C}"/>
                </a:ext>
              </a:extLst>
            </p:cNvPr>
            <p:cNvSpPr txBox="1"/>
            <p:nvPr/>
          </p:nvSpPr>
          <p:spPr>
            <a:xfrm>
              <a:off x="3871247" y="6519740"/>
              <a:ext cx="9573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ALBERT</a:t>
              </a:r>
              <a:endParaRPr lang="LID4096" dirty="0"/>
            </a:p>
          </p:txBody>
        </p:sp>
      </p:grpSp>
      <p:pic>
        <p:nvPicPr>
          <p:cNvPr id="36" name="Picture 35">
            <a:extLst>
              <a:ext uri="{FF2B5EF4-FFF2-40B4-BE49-F238E27FC236}">
                <a16:creationId xmlns:a16="http://schemas.microsoft.com/office/drawing/2014/main" id="{13E62122-E209-48D8-B84A-3E55B83CC78F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12178" t="2299" r="7755" b="6501"/>
          <a:stretch/>
        </p:blipFill>
        <p:spPr>
          <a:xfrm>
            <a:off x="2295365" y="5227892"/>
            <a:ext cx="1474686" cy="106997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7F0741C-CF82-4E6D-BB1B-17253C47F33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510629" y="4634800"/>
            <a:ext cx="4047346" cy="1745216"/>
          </a:xfrm>
          <a:prstGeom prst="rect">
            <a:avLst/>
          </a:prstGeom>
          <a:ln w="25400">
            <a:solidFill>
              <a:srgbClr val="9F361D"/>
            </a:solidFill>
          </a:ln>
          <a:effectLst>
            <a:glow rad="139700">
              <a:srgbClr val="139CA2"/>
            </a:glow>
          </a:effec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EA377BA-4A80-494C-ABC0-19424A49E03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485552" y="1486708"/>
            <a:ext cx="4089132" cy="2289913"/>
          </a:xfrm>
          <a:prstGeom prst="rect">
            <a:avLst/>
          </a:prstGeom>
          <a:ln w="25400">
            <a:solidFill>
              <a:srgbClr val="9F361D"/>
            </a:solidFill>
          </a:ln>
          <a:effectLst>
            <a:glow rad="139700">
              <a:srgbClr val="139CA2"/>
            </a:glow>
          </a:effectLst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61C403FA-C993-4628-8057-ECA8758D5EB7}"/>
              </a:ext>
            </a:extLst>
          </p:cNvPr>
          <p:cNvSpPr/>
          <p:nvPr/>
        </p:nvSpPr>
        <p:spPr>
          <a:xfrm rot="835495">
            <a:off x="9049938" y="4462200"/>
            <a:ext cx="724878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mic Sans MS" panose="030F0702030302020204" pitchFamily="66" charset="0"/>
              </a:rPr>
              <a:t>Large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5791695-3928-41D2-A452-A7A4D5A224F0}"/>
              </a:ext>
            </a:extLst>
          </p:cNvPr>
          <p:cNvSpPr/>
          <p:nvPr/>
        </p:nvSpPr>
        <p:spPr>
          <a:xfrm rot="835495">
            <a:off x="5684579" y="4395420"/>
            <a:ext cx="1826142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mic Sans MS" panose="030F0702030302020204" pitchFamily="66" charset="0"/>
              </a:rPr>
              <a:t>Semantic-Aware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7EC3DA4C-FC54-4DB4-8FCD-DFAE61EEABC3}"/>
              </a:ext>
            </a:extLst>
          </p:cNvPr>
          <p:cNvSpPr/>
          <p:nvPr/>
        </p:nvSpPr>
        <p:spPr>
          <a:xfrm rot="835495">
            <a:off x="3303681" y="4404945"/>
            <a:ext cx="1425391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mic Sans MS" panose="030F0702030302020204" pitchFamily="66" charset="0"/>
              </a:rPr>
              <a:t>Multi-Lingual</a:t>
            </a:r>
          </a:p>
        </p:txBody>
      </p:sp>
    </p:spTree>
    <p:extLst>
      <p:ext uri="{BB962C8B-B14F-4D97-AF65-F5344CB8AC3E}">
        <p14:creationId xmlns:p14="http://schemas.microsoft.com/office/powerpoint/2010/main" val="2771387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2" dur="1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5" dur="1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84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9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00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0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0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1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1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1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1" dur="10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10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3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6" dur="10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10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8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1" dur="10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10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3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40" dur="10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10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10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43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66" dur="1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7" dur="1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1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69" dur="1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72" dur="1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3" dur="1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4" dur="1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75" dur="1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78" dur="1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1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0" dur="1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81" dur="1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84" dur="1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5" dur="1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1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87" dur="1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3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94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5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6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9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3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00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1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2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0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06" dur="1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1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8" dur="1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0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12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3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1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6" grpId="1"/>
      <p:bldP spid="14" grpId="0"/>
      <p:bldP spid="14" grpId="1"/>
      <p:bldP spid="15" grpId="0" uiExpand="1" build="p"/>
      <p:bldP spid="33" grpId="0"/>
      <p:bldP spid="33" grpId="1"/>
      <p:bldP spid="35" grpId="0"/>
      <p:bldP spid="35" grpId="1"/>
      <p:bldP spid="37" grpId="0"/>
      <p:bldP spid="37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0E997DCD-A60F-492F-B9EC-72010CC97D21}"/>
              </a:ext>
            </a:extLst>
          </p:cNvPr>
          <p:cNvSpPr/>
          <p:nvPr/>
        </p:nvSpPr>
        <p:spPr>
          <a:xfrm>
            <a:off x="9217959" y="3337247"/>
            <a:ext cx="1802358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mic Sans MS" panose="030F0702030302020204" pitchFamily="66" charset="0"/>
              </a:rPr>
              <a:t>Does Wikipedia document itself 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7ABFB05-4C14-4A8E-97D1-877838B7D5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8397" y="1057630"/>
            <a:ext cx="5771171" cy="5805079"/>
          </a:xfrm>
          <a:prstGeom prst="rect">
            <a:avLst/>
          </a:prstGeom>
          <a:ln w="25400">
            <a:solidFill>
              <a:srgbClr val="9F361D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42F3AAB-F009-41A0-9F85-860761A04C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7165" b="15353"/>
          <a:stretch/>
        </p:blipFill>
        <p:spPr>
          <a:xfrm>
            <a:off x="2677519" y="1029055"/>
            <a:ext cx="5792049" cy="5805079"/>
          </a:xfrm>
          <a:prstGeom prst="rect">
            <a:avLst/>
          </a:prstGeom>
          <a:ln w="25400">
            <a:solidFill>
              <a:srgbClr val="9F361D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TextBox Roof" descr="ROOF: &#10;Dazzling Mediterranean Roman style roof tiles">
            <a:extLst>
              <a:ext uri="{FF2B5EF4-FFF2-40B4-BE49-F238E27FC236}">
                <a16:creationId xmlns:a16="http://schemas.microsoft.com/office/drawing/2014/main" id="{AC5C0364-541E-443A-9C81-6435F16B3C4F}"/>
              </a:ext>
            </a:extLst>
          </p:cNvPr>
          <p:cNvSpPr txBox="1"/>
          <p:nvPr/>
        </p:nvSpPr>
        <p:spPr>
          <a:xfrm>
            <a:off x="8185406" y="612112"/>
            <a:ext cx="3583303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ROOF: </a:t>
            </a:r>
          </a:p>
          <a:p>
            <a:pPr algn="ctr"/>
            <a:r>
              <a:rPr lang="en-US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Dazzling Mediterranean Roman style roof tiles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6734710-DB4F-41B3-BEE7-FADD54F418C9}"/>
              </a:ext>
            </a:extLst>
          </p:cNvPr>
          <p:cNvSpPr txBox="1"/>
          <p:nvPr/>
        </p:nvSpPr>
        <p:spPr>
          <a:xfrm>
            <a:off x="2698397" y="144239"/>
            <a:ext cx="6986582" cy="707886"/>
          </a:xfrm>
          <a:prstGeom prst="rect">
            <a:avLst/>
          </a:prstGeom>
          <a:solidFill>
            <a:srgbClr val="9F361D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10 Second Philosophy</a:t>
            </a:r>
            <a:endParaRPr lang="LID4096" sz="40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ADDDD3D-02BA-4F1A-A701-2D6E51691F9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8830"/>
          <a:stretch/>
        </p:blipFill>
        <p:spPr>
          <a:xfrm>
            <a:off x="10446470" y="1218"/>
            <a:ext cx="1590675" cy="112106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6CEE8D9-2451-4AA3-85A4-F0EE5EC959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7042" y="2452556"/>
            <a:ext cx="2966442" cy="1584679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F5CA559E-E2FD-4F07-BDF3-F6666B252EE6}"/>
              </a:ext>
            </a:extLst>
          </p:cNvPr>
          <p:cNvSpPr/>
          <p:nvPr/>
        </p:nvSpPr>
        <p:spPr>
          <a:xfrm>
            <a:off x="9217959" y="5189730"/>
            <a:ext cx="1802358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mic Sans MS" panose="030F0702030302020204" pitchFamily="66" charset="0"/>
              </a:rPr>
              <a:t>Sure !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3D93849-EB9E-460F-B057-DF93733405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334183">
            <a:off x="9610985" y="5532269"/>
            <a:ext cx="907564" cy="127491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60E875F4-31C1-4896-A81B-EA2D4282CB55}"/>
              </a:ext>
            </a:extLst>
          </p:cNvPr>
          <p:cNvSpPr/>
          <p:nvPr/>
        </p:nvSpPr>
        <p:spPr>
          <a:xfrm rot="854471">
            <a:off x="9217959" y="3440149"/>
            <a:ext cx="1802358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mic Sans MS" panose="030F0702030302020204" pitchFamily="66" charset="0"/>
              </a:rPr>
              <a:t>Is BERT aware of itself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5DFB6C4-9B1B-490A-B7A0-FFCA1BEF212B}"/>
              </a:ext>
            </a:extLst>
          </p:cNvPr>
          <p:cNvSpPr/>
          <p:nvPr/>
        </p:nvSpPr>
        <p:spPr>
          <a:xfrm rot="658344">
            <a:off x="9171128" y="5084475"/>
            <a:ext cx="1802358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mic Sans MS" panose="030F0702030302020204" pitchFamily="66" charset="0"/>
              </a:rPr>
              <a:t>?</a:t>
            </a:r>
          </a:p>
        </p:txBody>
      </p:sp>
      <p:pic>
        <p:nvPicPr>
          <p:cNvPr id="3074" name="Picture 2" descr="Looking Let Me Think GIF by TipsyElves.com">
            <a:extLst>
              <a:ext uri="{FF2B5EF4-FFF2-40B4-BE49-F238E27FC236}">
                <a16:creationId xmlns:a16="http://schemas.microsoft.com/office/drawing/2014/main" id="{60A66F7C-1102-41B9-B909-F1C3CC9D916B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1560" y="1195015"/>
            <a:ext cx="2527149" cy="1427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7730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1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0" dur="1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3" dur="1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6" dur="1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1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1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6" grpId="1"/>
      <p:bldP spid="17" grpId="0"/>
      <p:bldP spid="17" grpId="1"/>
      <p:bldP spid="22" grpId="0"/>
      <p:bldP spid="23" grpId="2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extBox 100">
            <a:extLst>
              <a:ext uri="{FF2B5EF4-FFF2-40B4-BE49-F238E27FC236}">
                <a16:creationId xmlns:a16="http://schemas.microsoft.com/office/drawing/2014/main" id="{6F061A88-3FC3-4800-9560-2BEC002B7DFB}"/>
              </a:ext>
            </a:extLst>
          </p:cNvPr>
          <p:cNvSpPr txBox="1"/>
          <p:nvPr/>
        </p:nvSpPr>
        <p:spPr>
          <a:xfrm>
            <a:off x="3130365" y="4704483"/>
            <a:ext cx="3722322" cy="1261884"/>
          </a:xfrm>
          <a:prstGeom prst="rect">
            <a:avLst/>
          </a:prstGeom>
          <a:noFill/>
          <a:ln w="25400">
            <a:noFill/>
          </a:ln>
          <a:effectLst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 dirty="0">
                <a:latin typeface="Calibri" panose="020F0502020204030204" pitchFamily="34" charset="0"/>
                <a:cs typeface="Arial" panose="020B0604020202020204" pitchFamily="34" charset="0"/>
              </a:rPr>
              <a:t>Special words (RegEx)</a:t>
            </a:r>
          </a:p>
          <a:p>
            <a:pPr marL="742950" lvl="1" indent="-285750">
              <a:spcAft>
                <a:spcPts val="300"/>
              </a:spcAft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en-US" sz="1600" dirty="0">
                <a:latin typeface="Calibri" panose="020F0502020204030204" pitchFamily="34" charset="0"/>
                <a:cs typeface="Arial" panose="020B0604020202020204" pitchFamily="34" charset="0"/>
              </a:rPr>
              <a:t>don’t = do not</a:t>
            </a:r>
          </a:p>
          <a:p>
            <a:pPr marL="742950" lvl="1" indent="-285750">
              <a:spcAft>
                <a:spcPts val="300"/>
              </a:spcAft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en-US" sz="1600" dirty="0">
                <a:latin typeface="Calibri" panose="020F0502020204030204" pitchFamily="34" charset="0"/>
                <a:cs typeface="Arial" panose="020B0604020202020204" pitchFamily="34" charset="0"/>
              </a:rPr>
              <a:t>tomorrow = now() + 1 day</a:t>
            </a:r>
          </a:p>
          <a:p>
            <a:pPr marL="742950" lvl="1" indent="-285750">
              <a:spcAft>
                <a:spcPts val="300"/>
              </a:spcAft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en-US" sz="1600" dirty="0">
                <a:latin typeface="Calibri" panose="020F0502020204030204" pitchFamily="34" charset="0"/>
                <a:cs typeface="Arial" panose="020B0604020202020204" pitchFamily="34" charset="0"/>
              </a:rPr>
              <a:t>Five = 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575AB10-C4DF-4273-97B9-CA5368E2F34C}"/>
              </a:ext>
            </a:extLst>
          </p:cNvPr>
          <p:cNvSpPr txBox="1"/>
          <p:nvPr/>
        </p:nvSpPr>
        <p:spPr>
          <a:xfrm>
            <a:off x="3135263" y="4702807"/>
            <a:ext cx="3772468" cy="1685077"/>
          </a:xfrm>
          <a:prstGeom prst="rect">
            <a:avLst/>
          </a:prstGeom>
          <a:noFill/>
          <a:ln w="25400">
            <a:noFill/>
          </a:ln>
          <a:effectLst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 dirty="0">
                <a:latin typeface="Calibri" panose="020F0502020204030204" pitchFamily="34" charset="0"/>
                <a:cs typeface="Arial" panose="020B0604020202020204" pitchFamily="34" charset="0"/>
              </a:rPr>
              <a:t>Self-entered intents</a:t>
            </a:r>
          </a:p>
          <a:p>
            <a:pPr marL="285750" indent="-285750">
              <a:spcAft>
                <a:spcPts val="600"/>
              </a:spcAft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 dirty="0">
                <a:latin typeface="Calibri" panose="020F0502020204030204" pitchFamily="34" charset="0"/>
                <a:cs typeface="Arial" panose="020B0604020202020204" pitchFamily="34" charset="0"/>
              </a:rPr>
              <a:t>Stop-words, cleansing, non-English</a:t>
            </a:r>
          </a:p>
          <a:p>
            <a:pPr marL="285750" indent="-285750">
              <a:spcAft>
                <a:spcPts val="600"/>
              </a:spcAft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 dirty="0">
                <a:latin typeface="Calibri" panose="020F0502020204030204" pitchFamily="34" charset="0"/>
                <a:cs typeface="Arial" panose="020B0604020202020204" pitchFamily="34" charset="0"/>
              </a:rPr>
              <a:t>Lemmatizer </a:t>
            </a:r>
            <a:r>
              <a:rPr lang="en-US" sz="1600" dirty="0">
                <a:latin typeface="Calibri" panose="020F0502020204030204" pitchFamily="34" charset="0"/>
                <a:cs typeface="Arial" panose="020B0604020202020204" pitchFamily="34" charset="0"/>
              </a:rPr>
              <a:t>(</a:t>
            </a:r>
            <a:r>
              <a:rPr lang="en-US" dirty="0">
                <a:solidFill>
                  <a:srgbClr val="9F361D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carefully</a:t>
            </a:r>
            <a:r>
              <a:rPr lang="en-US" sz="1600" dirty="0">
                <a:latin typeface="Calibri" panose="020F0502020204030204" pitchFamily="34" charset="0"/>
                <a:cs typeface="Arial" panose="020B0604020202020204" pitchFamily="34" charset="0"/>
              </a:rPr>
              <a:t>)</a:t>
            </a:r>
            <a:endParaRPr lang="en-US" dirty="0">
              <a:latin typeface="Calibri" panose="020F0502020204030204" pitchFamily="34" charset="0"/>
              <a:cs typeface="Arial" panose="020B0604020202020204" pitchFamily="34" charset="0"/>
            </a:endParaRPr>
          </a:p>
          <a:p>
            <a:pPr marL="742950" lvl="1" indent="-285750">
              <a:spcAft>
                <a:spcPts val="300"/>
              </a:spcAft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en-US" sz="1500" dirty="0">
                <a:latin typeface="Calibri" panose="020F0502020204030204" pitchFamily="34" charset="0"/>
                <a:cs typeface="Arial" panose="020B0604020202020204" pitchFamily="34" charset="0"/>
              </a:rPr>
              <a:t>Part Of Speech</a:t>
            </a:r>
          </a:p>
          <a:p>
            <a:pPr marL="742950" lvl="1" indent="-285750">
              <a:spcAft>
                <a:spcPts val="300"/>
              </a:spcAft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en-US" sz="1500" dirty="0">
                <a:latin typeface="Calibri" panose="020F0502020204030204" pitchFamily="34" charset="0"/>
                <a:cs typeface="Arial" panose="020B0604020202020204" pitchFamily="34" charset="0"/>
              </a:rPr>
              <a:t>Named Entity Recognition</a:t>
            </a:r>
          </a:p>
        </p:txBody>
      </p: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7BAAB626-0420-4489-9DEC-1ED0B3941E07}"/>
              </a:ext>
            </a:extLst>
          </p:cNvPr>
          <p:cNvGrpSpPr/>
          <p:nvPr/>
        </p:nvGrpSpPr>
        <p:grpSpPr>
          <a:xfrm>
            <a:off x="8120709" y="4313796"/>
            <a:ext cx="3555382" cy="2044725"/>
            <a:chOff x="6308571" y="1943750"/>
            <a:chExt cx="3555382" cy="2044725"/>
          </a:xfrm>
        </p:grpSpPr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B3B968A5-745B-4DE3-9944-EE6DD8351254}"/>
                </a:ext>
              </a:extLst>
            </p:cNvPr>
            <p:cNvGrpSpPr/>
            <p:nvPr/>
          </p:nvGrpSpPr>
          <p:grpSpPr>
            <a:xfrm>
              <a:off x="6413193" y="2990931"/>
              <a:ext cx="1046240" cy="965260"/>
              <a:chOff x="4967429" y="3428998"/>
              <a:chExt cx="1165808" cy="1047751"/>
            </a:xfrm>
          </p:grpSpPr>
          <p:pic>
            <p:nvPicPr>
              <p:cNvPr id="135" name="Picture 134">
                <a:extLst>
                  <a:ext uri="{FF2B5EF4-FFF2-40B4-BE49-F238E27FC236}">
                    <a16:creationId xmlns:a16="http://schemas.microsoft.com/office/drawing/2014/main" id="{73EDEE5F-5A9A-4FF3-B659-7368748A97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967429" y="3428998"/>
                <a:ext cx="1165808" cy="1047751"/>
              </a:xfrm>
              <a:prstGeom prst="rect">
                <a:avLst/>
              </a:prstGeom>
            </p:spPr>
          </p:pic>
          <p:sp>
            <p:nvSpPr>
              <p:cNvPr id="136" name="Rectangle 135">
                <a:extLst>
                  <a:ext uri="{FF2B5EF4-FFF2-40B4-BE49-F238E27FC236}">
                    <a16:creationId xmlns:a16="http://schemas.microsoft.com/office/drawing/2014/main" id="{06817B89-A73A-4205-818D-E04CFC5D1DDD}"/>
                  </a:ext>
                </a:extLst>
              </p:cNvPr>
              <p:cNvSpPr/>
              <p:nvPr/>
            </p:nvSpPr>
            <p:spPr>
              <a:xfrm rot="527707">
                <a:off x="5218689" y="3686858"/>
                <a:ext cx="683200" cy="307777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4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omic Sans MS" panose="030F0702030302020204" pitchFamily="66" charset="0"/>
                  </a:rPr>
                  <a:t>Spacy</a:t>
                </a:r>
                <a:endParaRPr lang="en-US" sz="16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id="{AB4CCE76-5F9F-468B-9B27-0187D00EC123}"/>
                </a:ext>
              </a:extLst>
            </p:cNvPr>
            <p:cNvGrpSpPr/>
            <p:nvPr/>
          </p:nvGrpSpPr>
          <p:grpSpPr>
            <a:xfrm>
              <a:off x="8621516" y="2024974"/>
              <a:ext cx="1217976" cy="965260"/>
              <a:chOff x="6243779" y="1828798"/>
              <a:chExt cx="1357170" cy="1047751"/>
            </a:xfrm>
          </p:grpSpPr>
          <p:pic>
            <p:nvPicPr>
              <p:cNvPr id="133" name="Picture 132">
                <a:extLst>
                  <a:ext uri="{FF2B5EF4-FFF2-40B4-BE49-F238E27FC236}">
                    <a16:creationId xmlns:a16="http://schemas.microsoft.com/office/drawing/2014/main" id="{4E7AF19F-907F-4018-8729-592BB265ED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243779" y="1828798"/>
                <a:ext cx="1357170" cy="1047751"/>
              </a:xfrm>
              <a:prstGeom prst="rect">
                <a:avLst/>
              </a:prstGeom>
            </p:spPr>
          </p:pic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15C76FE1-65F5-44B0-B6DA-9B6E03519D68}"/>
                  </a:ext>
                </a:extLst>
              </p:cNvPr>
              <p:cNvSpPr/>
              <p:nvPr/>
            </p:nvSpPr>
            <p:spPr>
              <a:xfrm rot="527707">
                <a:off x="6480764" y="2077133"/>
                <a:ext cx="845103" cy="307777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4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omic Sans MS" panose="030F0702030302020204" pitchFamily="66" charset="0"/>
                  </a:rPr>
                  <a:t>enchant</a:t>
                </a:r>
                <a:endParaRPr lang="en-US" sz="16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8C5BB60D-4ED8-4C43-B185-E3073E2E8F1E}"/>
                </a:ext>
              </a:extLst>
            </p:cNvPr>
            <p:cNvGrpSpPr/>
            <p:nvPr/>
          </p:nvGrpSpPr>
          <p:grpSpPr>
            <a:xfrm>
              <a:off x="7335153" y="2372555"/>
              <a:ext cx="1286363" cy="965260"/>
              <a:chOff x="2786204" y="1304922"/>
              <a:chExt cx="1433372" cy="1047751"/>
            </a:xfrm>
          </p:grpSpPr>
          <p:pic>
            <p:nvPicPr>
              <p:cNvPr id="131" name="Picture 130">
                <a:extLst>
                  <a:ext uri="{FF2B5EF4-FFF2-40B4-BE49-F238E27FC236}">
                    <a16:creationId xmlns:a16="http://schemas.microsoft.com/office/drawing/2014/main" id="{6E6D8E0C-0E8B-47D4-9E9F-9752CDCEA2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786204" y="1304922"/>
                <a:ext cx="1433372" cy="1047751"/>
              </a:xfrm>
              <a:prstGeom prst="rect">
                <a:avLst/>
              </a:prstGeom>
            </p:spPr>
          </p:pic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A0F51C50-5780-4C70-9360-343B10B0FC03}"/>
                  </a:ext>
                </a:extLst>
              </p:cNvPr>
              <p:cNvSpPr/>
              <p:nvPr/>
            </p:nvSpPr>
            <p:spPr>
              <a:xfrm rot="527707">
                <a:off x="3057186" y="1553256"/>
                <a:ext cx="872355" cy="307777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4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omic Sans MS" panose="030F0702030302020204" pitchFamily="66" charset="0"/>
                  </a:rPr>
                  <a:t>wordnet</a:t>
                </a:r>
                <a:endParaRPr lang="en-US" sz="16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125" name="Group 124">
              <a:extLst>
                <a:ext uri="{FF2B5EF4-FFF2-40B4-BE49-F238E27FC236}">
                  <a16:creationId xmlns:a16="http://schemas.microsoft.com/office/drawing/2014/main" id="{167F4168-1262-4E5E-AA48-0F5997AF4415}"/>
                </a:ext>
              </a:extLst>
            </p:cNvPr>
            <p:cNvGrpSpPr/>
            <p:nvPr/>
          </p:nvGrpSpPr>
          <p:grpSpPr>
            <a:xfrm>
              <a:off x="6308571" y="1943750"/>
              <a:ext cx="1046240" cy="965260"/>
              <a:chOff x="2005154" y="4063574"/>
              <a:chExt cx="1165808" cy="1047751"/>
            </a:xfrm>
          </p:grpSpPr>
          <p:pic>
            <p:nvPicPr>
              <p:cNvPr id="129" name="Picture 128">
                <a:extLst>
                  <a:ext uri="{FF2B5EF4-FFF2-40B4-BE49-F238E27FC236}">
                    <a16:creationId xmlns:a16="http://schemas.microsoft.com/office/drawing/2014/main" id="{B35EC1DB-7329-4472-A631-3CD9DC9D8A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005154" y="4063574"/>
                <a:ext cx="1165808" cy="1047751"/>
              </a:xfrm>
              <a:prstGeom prst="rect">
                <a:avLst/>
              </a:prstGeom>
            </p:spPr>
          </p:pic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BEAB73E1-D5A9-4F00-9DA6-F88E01D9F4C7}"/>
                  </a:ext>
                </a:extLst>
              </p:cNvPr>
              <p:cNvSpPr/>
              <p:nvPr/>
            </p:nvSpPr>
            <p:spPr>
              <a:xfrm rot="527707">
                <a:off x="2269239" y="4321434"/>
                <a:ext cx="657551" cy="307777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4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omic Sans MS" panose="030F0702030302020204" pitchFamily="66" charset="0"/>
                  </a:rPr>
                  <a:t>NLTK</a:t>
                </a:r>
                <a:endParaRPr lang="en-US" sz="16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id="{E8191A07-61FA-4313-BC35-2D8125FD9CFF}"/>
                </a:ext>
              </a:extLst>
            </p:cNvPr>
            <p:cNvGrpSpPr/>
            <p:nvPr/>
          </p:nvGrpSpPr>
          <p:grpSpPr>
            <a:xfrm>
              <a:off x="7937258" y="3150029"/>
              <a:ext cx="1926695" cy="838446"/>
              <a:chOff x="6549442" y="4201226"/>
              <a:chExt cx="2146884" cy="910099"/>
            </a:xfrm>
          </p:grpSpPr>
          <p:pic>
            <p:nvPicPr>
              <p:cNvPr id="127" name="Picture 126">
                <a:extLst>
                  <a:ext uri="{FF2B5EF4-FFF2-40B4-BE49-F238E27FC236}">
                    <a16:creationId xmlns:a16="http://schemas.microsoft.com/office/drawing/2014/main" id="{FC4B5002-2D2F-4A30-8989-EC07F0C6D6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549442" y="4201226"/>
                <a:ext cx="2146884" cy="910099"/>
              </a:xfrm>
              <a:prstGeom prst="rect">
                <a:avLst/>
              </a:prstGeom>
            </p:spPr>
          </p:pic>
          <p:sp>
            <p:nvSpPr>
              <p:cNvPr id="128" name="Rectangle 127">
                <a:extLst>
                  <a:ext uri="{FF2B5EF4-FFF2-40B4-BE49-F238E27FC236}">
                    <a16:creationId xmlns:a16="http://schemas.microsoft.com/office/drawing/2014/main" id="{64EE2040-BBD6-4B78-8A53-3A3E8455EBCF}"/>
                  </a:ext>
                </a:extLst>
              </p:cNvPr>
              <p:cNvSpPr/>
              <p:nvPr/>
            </p:nvSpPr>
            <p:spPr>
              <a:xfrm rot="527707">
                <a:off x="7015174" y="4422548"/>
                <a:ext cx="1133644" cy="276999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2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omic Sans MS" panose="030F0702030302020204" pitchFamily="66" charset="0"/>
                  </a:rPr>
                  <a:t>StanfordNLP</a:t>
                </a:r>
                <a:endParaRPr lang="en-US" sz="16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omic Sans MS" panose="030F0702030302020204" pitchFamily="66" charset="0"/>
                </a:endParaRPr>
              </a:p>
            </p:txBody>
          </p:sp>
        </p:grp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BB535B21-9984-4E49-81DF-5F81B9924ED2}"/>
              </a:ext>
            </a:extLst>
          </p:cNvPr>
          <p:cNvGrpSpPr/>
          <p:nvPr/>
        </p:nvGrpSpPr>
        <p:grpSpPr>
          <a:xfrm>
            <a:off x="2750645" y="62625"/>
            <a:ext cx="8891677" cy="6462079"/>
            <a:chOff x="5257973" y="765585"/>
            <a:chExt cx="6129943" cy="6365490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C9C3C01A-021A-41FA-AFEE-C6CC1F4596FB}"/>
                </a:ext>
              </a:extLst>
            </p:cNvPr>
            <p:cNvSpPr/>
            <p:nvPr/>
          </p:nvSpPr>
          <p:spPr>
            <a:xfrm>
              <a:off x="5257973" y="765585"/>
              <a:ext cx="5259294" cy="439649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CBA60CF-04DE-44C4-8AB9-0B39D304015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847889" y="4971975"/>
              <a:ext cx="2540027" cy="2159100"/>
            </a:xfrm>
            <a:prstGeom prst="rect">
              <a:avLst/>
            </a:prstGeom>
          </p:spPr>
        </p:pic>
      </p:grpSp>
      <p:sp>
        <p:nvSpPr>
          <p:cNvPr id="138" name="TextBox 137">
            <a:extLst>
              <a:ext uri="{FF2B5EF4-FFF2-40B4-BE49-F238E27FC236}">
                <a16:creationId xmlns:a16="http://schemas.microsoft.com/office/drawing/2014/main" id="{FD5104CB-07EB-462D-A69D-0BBD316E4E5D}"/>
              </a:ext>
            </a:extLst>
          </p:cNvPr>
          <p:cNvSpPr txBox="1"/>
          <p:nvPr/>
        </p:nvSpPr>
        <p:spPr>
          <a:xfrm>
            <a:off x="3129826" y="4706049"/>
            <a:ext cx="8153866" cy="1500411"/>
          </a:xfrm>
          <a:prstGeom prst="rect">
            <a:avLst/>
          </a:prstGeom>
          <a:noFill/>
          <a:ln w="25400">
            <a:noFill/>
          </a:ln>
          <a:effectLst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 dirty="0">
                <a:latin typeface="Calibri" panose="020F0502020204030204" pitchFamily="34" charset="0"/>
                <a:cs typeface="Arial" panose="020B0604020202020204" pitchFamily="34" charset="0"/>
              </a:rPr>
              <a:t>Transformers library </a:t>
            </a:r>
            <a:r>
              <a:rPr lang="en-US" sz="1400" dirty="0">
                <a:latin typeface="Calibri" panose="020F0502020204030204" pitchFamily="34" charset="0"/>
                <a:cs typeface="Arial" panose="020B0604020202020204" pitchFamily="34" charset="0"/>
              </a:rPr>
              <a:t>(HuggingFace)</a:t>
            </a:r>
            <a:endParaRPr lang="en-US" dirty="0">
              <a:latin typeface="Calibri" panose="020F0502020204030204" pitchFamily="34" charset="0"/>
              <a:cs typeface="Arial" panose="020B0604020202020204" pitchFamily="34" charset="0"/>
            </a:endParaRPr>
          </a:p>
          <a:p>
            <a:pPr marL="742950" lvl="1" indent="-285750">
              <a:spcAft>
                <a:spcPts val="300"/>
              </a:spcAft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en-US" sz="1600" dirty="0">
                <a:latin typeface="Calibri" panose="020F0502020204030204" pitchFamily="34" charset="0"/>
                <a:cs typeface="Arial" panose="020B0604020202020204" pitchFamily="34" charset="0"/>
              </a:rPr>
              <a:t>BERT sentence embedding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 dirty="0">
                <a:latin typeface="Calibri" panose="020F0502020204030204" pitchFamily="34" charset="0"/>
                <a:cs typeface="Arial" panose="020B0604020202020204" pitchFamily="34" charset="0"/>
              </a:rPr>
              <a:t>XGBoost classifier</a:t>
            </a:r>
          </a:p>
          <a:p>
            <a:pPr marL="742950" lvl="1" indent="-285750">
              <a:spcAft>
                <a:spcPts val="300"/>
              </a:spcAft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en-US" sz="1600" dirty="0">
                <a:solidFill>
                  <a:srgbClr val="9F361D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Knowledge Transfer</a:t>
            </a:r>
            <a:endParaRPr lang="en-US" sz="1600" dirty="0"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140" name="Picture 2" descr="Season 6 Eating GIF by Friends">
            <a:extLst>
              <a:ext uri="{FF2B5EF4-FFF2-40B4-BE49-F238E27FC236}">
                <a16:creationId xmlns:a16="http://schemas.microsoft.com/office/drawing/2014/main" id="{8F7ABD28-DDFE-4654-BECE-F3E372DD514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1940" y="4374390"/>
            <a:ext cx="2523744" cy="2103120"/>
          </a:xfrm>
          <a:prstGeom prst="rect">
            <a:avLst/>
          </a:prstGeom>
          <a:noFill/>
          <a:ln w="25400">
            <a:solidFill>
              <a:srgbClr val="9F361D"/>
            </a:solidFill>
          </a:ln>
          <a:effectLst>
            <a:outerShdw blurRad="50800" dist="1016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7" name="Picture 136">
            <a:extLst>
              <a:ext uri="{FF2B5EF4-FFF2-40B4-BE49-F238E27FC236}">
                <a16:creationId xmlns:a16="http://schemas.microsoft.com/office/drawing/2014/main" id="{CB19B997-33CE-4075-9D99-2EFAFB459D1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57679" y="4567487"/>
            <a:ext cx="4479466" cy="2108902"/>
          </a:xfrm>
          <a:prstGeom prst="rect">
            <a:avLst/>
          </a:prstGeom>
          <a:ln w="31750">
            <a:solidFill>
              <a:srgbClr val="9F361D"/>
            </a:solidFill>
          </a:ln>
          <a:effectLst>
            <a:glow>
              <a:schemeClr val="accent1"/>
            </a:glow>
            <a:outerShdw blurRad="101600" dist="76200" dir="24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0DB8DFD2-15FA-4A31-9C51-95CB2D2CC95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35209" y="1339225"/>
            <a:ext cx="7311261" cy="3037605"/>
          </a:xfrm>
          <a:prstGeom prst="rect">
            <a:avLst/>
          </a:prstGeom>
        </p:spPr>
      </p:pic>
      <p:grpSp>
        <p:nvGrpSpPr>
          <p:cNvPr id="91" name="Group 90">
            <a:extLst>
              <a:ext uri="{FF2B5EF4-FFF2-40B4-BE49-F238E27FC236}">
                <a16:creationId xmlns:a16="http://schemas.microsoft.com/office/drawing/2014/main" id="{59F531AE-4CA0-4C91-BCB0-9DB860FBA26A}"/>
              </a:ext>
            </a:extLst>
          </p:cNvPr>
          <p:cNvGrpSpPr/>
          <p:nvPr/>
        </p:nvGrpSpPr>
        <p:grpSpPr>
          <a:xfrm>
            <a:off x="8876985" y="3869851"/>
            <a:ext cx="1799572" cy="1003072"/>
            <a:chOff x="6268245" y="2210765"/>
            <a:chExt cx="2611700" cy="1516283"/>
          </a:xfrm>
        </p:grpSpPr>
        <p:pic>
          <p:nvPicPr>
            <p:cNvPr id="92" name="Picture 2" descr="330 Borders &amp; Fun Pages ideas | borders and frames, borders for paper,  borders">
              <a:extLst>
                <a:ext uri="{FF2B5EF4-FFF2-40B4-BE49-F238E27FC236}">
                  <a16:creationId xmlns:a16="http://schemas.microsoft.com/office/drawing/2014/main" id="{1ECFCE2F-45DD-4D5E-886B-A7507C6714B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68245" y="2210765"/>
              <a:ext cx="2611700" cy="15162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3" name="Picture 92">
              <a:extLst>
                <a:ext uri="{FF2B5EF4-FFF2-40B4-BE49-F238E27FC236}">
                  <a16:creationId xmlns:a16="http://schemas.microsoft.com/office/drawing/2014/main" id="{09A58A9B-57CF-4184-A861-DAA2883931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t="50433"/>
            <a:stretch/>
          </p:blipFill>
          <p:spPr>
            <a:xfrm rot="21480000">
              <a:off x="7478257" y="2404002"/>
              <a:ext cx="1381365" cy="1188720"/>
            </a:xfrm>
            <a:prstGeom prst="rect">
              <a:avLst/>
            </a:prstGeom>
          </p:spPr>
        </p:pic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188FACFE-B90E-40EC-857C-1EF64CBA90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b="50331"/>
            <a:stretch/>
          </p:blipFill>
          <p:spPr>
            <a:xfrm rot="21480000">
              <a:off x="6547540" y="2415491"/>
              <a:ext cx="1378540" cy="1188720"/>
            </a:xfrm>
            <a:prstGeom prst="rect">
              <a:avLst/>
            </a:prstGeom>
            <a:effectLst>
              <a:outerShdw blurRad="50800" dist="50800" dir="5400000" sx="3000" sy="3000" algn="ctr" rotWithShape="0">
                <a:srgbClr val="000000">
                  <a:alpha val="43137"/>
                </a:srgbClr>
              </a:outerShdw>
            </a:effectLst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56CEE8D9-2451-4AA3-85A4-F0EE5EC9592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87042" y="2452556"/>
            <a:ext cx="2966442" cy="1584679"/>
          </a:xfrm>
          <a:prstGeom prst="rect">
            <a:avLst/>
          </a:prstGeom>
        </p:spPr>
      </p:pic>
      <p:sp>
        <p:nvSpPr>
          <p:cNvPr id="10" name="TextBox Roof" descr="ROOF: &#10;Dazzling Mediterranean Roman style roof tiles">
            <a:extLst>
              <a:ext uri="{FF2B5EF4-FFF2-40B4-BE49-F238E27FC236}">
                <a16:creationId xmlns:a16="http://schemas.microsoft.com/office/drawing/2014/main" id="{AC5C0364-541E-443A-9C81-6435F16B3C4F}"/>
              </a:ext>
            </a:extLst>
          </p:cNvPr>
          <p:cNvSpPr txBox="1"/>
          <p:nvPr/>
        </p:nvSpPr>
        <p:spPr>
          <a:xfrm>
            <a:off x="8185406" y="612112"/>
            <a:ext cx="3583303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ROOF: </a:t>
            </a:r>
          </a:p>
          <a:p>
            <a:pPr algn="ctr"/>
            <a:r>
              <a:rPr lang="en-US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Dazzling Mediterranean Roman style roof tiles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ADDDD3D-02BA-4F1A-A701-2D6E51691F91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t="18830"/>
          <a:stretch/>
        </p:blipFill>
        <p:spPr>
          <a:xfrm>
            <a:off x="10446470" y="1218"/>
            <a:ext cx="1590675" cy="1121066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96734710-DB4F-41B3-BEE7-FADD54F418C9}"/>
              </a:ext>
            </a:extLst>
          </p:cNvPr>
          <p:cNvSpPr txBox="1"/>
          <p:nvPr/>
        </p:nvSpPr>
        <p:spPr>
          <a:xfrm>
            <a:off x="2698397" y="144239"/>
            <a:ext cx="6986582" cy="707886"/>
          </a:xfrm>
          <a:prstGeom prst="rect">
            <a:avLst/>
          </a:prstGeom>
          <a:solidFill>
            <a:srgbClr val="9F361D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Lifecycle</a:t>
            </a:r>
            <a:endParaRPr lang="LID4096" sz="40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387E2F92-A045-4D51-955D-F39723FA59C3}"/>
              </a:ext>
            </a:extLst>
          </p:cNvPr>
          <p:cNvGrpSpPr/>
          <p:nvPr/>
        </p:nvGrpSpPr>
        <p:grpSpPr>
          <a:xfrm>
            <a:off x="4754574" y="1638213"/>
            <a:ext cx="1653846" cy="415538"/>
            <a:chOff x="4754574" y="1638213"/>
            <a:chExt cx="1653846" cy="415538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A864BF2A-FB3D-4DB1-BEF4-4463103DAC07}"/>
                </a:ext>
              </a:extLst>
            </p:cNvPr>
            <p:cNvCxnSpPr>
              <a:cxnSpLocks/>
            </p:cNvCxnSpPr>
            <p:nvPr/>
          </p:nvCxnSpPr>
          <p:spPr>
            <a:xfrm>
              <a:off x="6385560" y="1649891"/>
              <a:ext cx="0" cy="403860"/>
            </a:xfrm>
            <a:prstGeom prst="line">
              <a:avLst/>
            </a:prstGeom>
            <a:ln w="63500">
              <a:solidFill>
                <a:srgbClr val="9F361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35E001B-931C-47E2-A978-A65243AB255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54574" y="1638213"/>
              <a:ext cx="181916" cy="226385"/>
            </a:xfrm>
            <a:prstGeom prst="line">
              <a:avLst/>
            </a:prstGeom>
            <a:ln w="63500">
              <a:solidFill>
                <a:srgbClr val="9F361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7C09068F-1989-4878-9247-C35824881C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14900" y="1649891"/>
              <a:ext cx="1493520" cy="0"/>
            </a:xfrm>
            <a:prstGeom prst="line">
              <a:avLst/>
            </a:prstGeom>
            <a:ln w="63500">
              <a:solidFill>
                <a:srgbClr val="9F361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DBB8F131-5E75-4CC2-A58B-F0E56AE5A14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14900" y="2053751"/>
              <a:ext cx="1493520" cy="0"/>
            </a:xfrm>
            <a:prstGeom prst="line">
              <a:avLst/>
            </a:prstGeom>
            <a:ln w="63500">
              <a:solidFill>
                <a:srgbClr val="9F361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EE7944E3-1A53-440F-AAF6-4D93087E39EE}"/>
                </a:ext>
              </a:extLst>
            </p:cNvPr>
            <p:cNvCxnSpPr>
              <a:cxnSpLocks/>
            </p:cNvCxnSpPr>
            <p:nvPr/>
          </p:nvCxnSpPr>
          <p:spPr>
            <a:xfrm>
              <a:off x="4754574" y="1825905"/>
              <a:ext cx="181916" cy="227846"/>
            </a:xfrm>
            <a:prstGeom prst="line">
              <a:avLst/>
            </a:prstGeom>
            <a:ln w="63500">
              <a:solidFill>
                <a:srgbClr val="9F361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2FA0A27A-5500-4310-9314-10DEAB2F502B}"/>
              </a:ext>
            </a:extLst>
          </p:cNvPr>
          <p:cNvGrpSpPr/>
          <p:nvPr/>
        </p:nvGrpSpPr>
        <p:grpSpPr>
          <a:xfrm>
            <a:off x="4767274" y="2552613"/>
            <a:ext cx="1653846" cy="415538"/>
            <a:chOff x="4754574" y="1638213"/>
            <a:chExt cx="1653846" cy="415538"/>
          </a:xfrm>
        </p:grpSpPr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34449127-1875-4951-A7E6-6360B0C89182}"/>
                </a:ext>
              </a:extLst>
            </p:cNvPr>
            <p:cNvCxnSpPr>
              <a:cxnSpLocks/>
            </p:cNvCxnSpPr>
            <p:nvPr/>
          </p:nvCxnSpPr>
          <p:spPr>
            <a:xfrm>
              <a:off x="6385560" y="1649891"/>
              <a:ext cx="0" cy="403860"/>
            </a:xfrm>
            <a:prstGeom prst="line">
              <a:avLst/>
            </a:prstGeom>
            <a:ln w="63500">
              <a:solidFill>
                <a:srgbClr val="9F361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04ECF237-0C7A-4248-A61E-1DE43A1E134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54574" y="1638213"/>
              <a:ext cx="181916" cy="226385"/>
            </a:xfrm>
            <a:prstGeom prst="line">
              <a:avLst/>
            </a:prstGeom>
            <a:ln w="63500">
              <a:solidFill>
                <a:srgbClr val="9F361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E4F3FF15-55C1-458B-8E75-7319A70B61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14900" y="1649891"/>
              <a:ext cx="1493520" cy="0"/>
            </a:xfrm>
            <a:prstGeom prst="line">
              <a:avLst/>
            </a:prstGeom>
            <a:ln w="63500">
              <a:solidFill>
                <a:srgbClr val="9F361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CA9B0897-1208-420A-87FD-3AAA23F8DB8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14900" y="2053751"/>
              <a:ext cx="1493520" cy="0"/>
            </a:xfrm>
            <a:prstGeom prst="line">
              <a:avLst/>
            </a:prstGeom>
            <a:ln w="63500">
              <a:solidFill>
                <a:srgbClr val="9F361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F9B54F08-16E0-4707-A8DC-A12CEF72E4D4}"/>
                </a:ext>
              </a:extLst>
            </p:cNvPr>
            <p:cNvCxnSpPr>
              <a:cxnSpLocks/>
            </p:cNvCxnSpPr>
            <p:nvPr/>
          </p:nvCxnSpPr>
          <p:spPr>
            <a:xfrm>
              <a:off x="4754574" y="1825905"/>
              <a:ext cx="181916" cy="227846"/>
            </a:xfrm>
            <a:prstGeom prst="line">
              <a:avLst/>
            </a:prstGeom>
            <a:ln w="63500">
              <a:solidFill>
                <a:srgbClr val="9F361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02D4F4E7-EECC-47DD-AE93-E693020246DF}"/>
              </a:ext>
            </a:extLst>
          </p:cNvPr>
          <p:cNvGrpSpPr/>
          <p:nvPr/>
        </p:nvGrpSpPr>
        <p:grpSpPr>
          <a:xfrm>
            <a:off x="4748224" y="3454313"/>
            <a:ext cx="1653846" cy="415538"/>
            <a:chOff x="4754574" y="1638213"/>
            <a:chExt cx="1653846" cy="415538"/>
          </a:xfrm>
        </p:grpSpPr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A6E7264C-8AFF-4F8A-A8AB-712C91A7C794}"/>
                </a:ext>
              </a:extLst>
            </p:cNvPr>
            <p:cNvCxnSpPr>
              <a:cxnSpLocks/>
            </p:cNvCxnSpPr>
            <p:nvPr/>
          </p:nvCxnSpPr>
          <p:spPr>
            <a:xfrm>
              <a:off x="6385560" y="1649891"/>
              <a:ext cx="0" cy="403860"/>
            </a:xfrm>
            <a:prstGeom prst="line">
              <a:avLst/>
            </a:prstGeom>
            <a:ln w="63500">
              <a:solidFill>
                <a:srgbClr val="9F361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191A77F0-7678-432E-AE24-253EB9BEDA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54574" y="1638213"/>
              <a:ext cx="181916" cy="226385"/>
            </a:xfrm>
            <a:prstGeom prst="line">
              <a:avLst/>
            </a:prstGeom>
            <a:ln w="63500">
              <a:solidFill>
                <a:srgbClr val="9F361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68454225-1202-4000-B7BB-98305C8B052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14900" y="1649891"/>
              <a:ext cx="1493520" cy="0"/>
            </a:xfrm>
            <a:prstGeom prst="line">
              <a:avLst/>
            </a:prstGeom>
            <a:ln w="63500">
              <a:solidFill>
                <a:srgbClr val="9F361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845ABE20-B6C1-4336-BDCE-ED54A907AA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14900" y="2053751"/>
              <a:ext cx="1493520" cy="0"/>
            </a:xfrm>
            <a:prstGeom prst="line">
              <a:avLst/>
            </a:prstGeom>
            <a:ln w="63500">
              <a:solidFill>
                <a:srgbClr val="9F361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C909CE81-421C-46BA-8422-1C9D31F8DF3F}"/>
                </a:ext>
              </a:extLst>
            </p:cNvPr>
            <p:cNvCxnSpPr>
              <a:cxnSpLocks/>
            </p:cNvCxnSpPr>
            <p:nvPr/>
          </p:nvCxnSpPr>
          <p:spPr>
            <a:xfrm>
              <a:off x="4754574" y="1825905"/>
              <a:ext cx="181916" cy="227846"/>
            </a:xfrm>
            <a:prstGeom prst="line">
              <a:avLst/>
            </a:prstGeom>
            <a:ln w="63500">
              <a:solidFill>
                <a:srgbClr val="9F361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6D03B208-F282-4370-AB53-3828EA01B7F2}"/>
              </a:ext>
            </a:extLst>
          </p:cNvPr>
          <p:cNvGrpSpPr/>
          <p:nvPr/>
        </p:nvGrpSpPr>
        <p:grpSpPr>
          <a:xfrm rot="10800000">
            <a:off x="7116774" y="3009813"/>
            <a:ext cx="1653846" cy="415538"/>
            <a:chOff x="4754574" y="1638213"/>
            <a:chExt cx="1653846" cy="415538"/>
          </a:xfrm>
        </p:grpSpPr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8266B1FB-459A-4B65-A436-D6D50D97DB17}"/>
                </a:ext>
              </a:extLst>
            </p:cNvPr>
            <p:cNvCxnSpPr>
              <a:cxnSpLocks/>
            </p:cNvCxnSpPr>
            <p:nvPr/>
          </p:nvCxnSpPr>
          <p:spPr>
            <a:xfrm>
              <a:off x="6385560" y="1649891"/>
              <a:ext cx="0" cy="403860"/>
            </a:xfrm>
            <a:prstGeom prst="line">
              <a:avLst/>
            </a:prstGeom>
            <a:ln w="63500">
              <a:solidFill>
                <a:srgbClr val="9F361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5B251537-3032-4C28-8E5F-9E1AD6B42CC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54574" y="1638213"/>
              <a:ext cx="181916" cy="226385"/>
            </a:xfrm>
            <a:prstGeom prst="line">
              <a:avLst/>
            </a:prstGeom>
            <a:ln w="63500">
              <a:solidFill>
                <a:srgbClr val="9F361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8EBD8386-356F-4A5A-A73B-FE5E45A24F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14900" y="1649891"/>
              <a:ext cx="1493520" cy="0"/>
            </a:xfrm>
            <a:prstGeom prst="line">
              <a:avLst/>
            </a:prstGeom>
            <a:ln w="63500">
              <a:solidFill>
                <a:srgbClr val="9F361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FA468DC8-6101-4308-A0DF-333D7C71AF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14900" y="2053751"/>
              <a:ext cx="1493520" cy="0"/>
            </a:xfrm>
            <a:prstGeom prst="line">
              <a:avLst/>
            </a:prstGeom>
            <a:ln w="63500">
              <a:solidFill>
                <a:srgbClr val="9F361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BF45C1A5-7586-47BC-BE3B-50F9DCED3646}"/>
                </a:ext>
              </a:extLst>
            </p:cNvPr>
            <p:cNvCxnSpPr>
              <a:cxnSpLocks/>
            </p:cNvCxnSpPr>
            <p:nvPr/>
          </p:nvCxnSpPr>
          <p:spPr>
            <a:xfrm>
              <a:off x="4754574" y="1825905"/>
              <a:ext cx="181916" cy="227846"/>
            </a:xfrm>
            <a:prstGeom prst="line">
              <a:avLst/>
            </a:prstGeom>
            <a:ln w="63500">
              <a:solidFill>
                <a:srgbClr val="9F361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0B40586A-5F37-47B5-A3DC-B4A7C108D567}"/>
              </a:ext>
            </a:extLst>
          </p:cNvPr>
          <p:cNvGrpSpPr/>
          <p:nvPr/>
        </p:nvGrpSpPr>
        <p:grpSpPr>
          <a:xfrm rot="10800000">
            <a:off x="7123124" y="2108113"/>
            <a:ext cx="1653846" cy="415538"/>
            <a:chOff x="4754574" y="1638213"/>
            <a:chExt cx="1653846" cy="415538"/>
          </a:xfrm>
        </p:grpSpPr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E6543457-2B9B-4C11-A5ED-402165C3DF7F}"/>
                </a:ext>
              </a:extLst>
            </p:cNvPr>
            <p:cNvCxnSpPr>
              <a:cxnSpLocks/>
            </p:cNvCxnSpPr>
            <p:nvPr/>
          </p:nvCxnSpPr>
          <p:spPr>
            <a:xfrm>
              <a:off x="6385560" y="1649891"/>
              <a:ext cx="0" cy="403860"/>
            </a:xfrm>
            <a:prstGeom prst="line">
              <a:avLst/>
            </a:prstGeom>
            <a:ln w="63500">
              <a:solidFill>
                <a:srgbClr val="9F361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4B0D3A2-968B-474C-9BD6-147B5AB5A24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54574" y="1638213"/>
              <a:ext cx="181916" cy="226385"/>
            </a:xfrm>
            <a:prstGeom prst="line">
              <a:avLst/>
            </a:prstGeom>
            <a:ln w="63500">
              <a:solidFill>
                <a:srgbClr val="9F361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AE450B66-BAA9-4039-AD32-79E815D97A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14900" y="1649891"/>
              <a:ext cx="1493520" cy="0"/>
            </a:xfrm>
            <a:prstGeom prst="line">
              <a:avLst/>
            </a:prstGeom>
            <a:ln w="63500">
              <a:solidFill>
                <a:srgbClr val="9F361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8A40754A-560F-4797-BF48-6E28FF2BAF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14900" y="2053751"/>
              <a:ext cx="1493520" cy="0"/>
            </a:xfrm>
            <a:prstGeom prst="line">
              <a:avLst/>
            </a:prstGeom>
            <a:ln w="63500">
              <a:solidFill>
                <a:srgbClr val="9F361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091AC741-AA06-47E8-A381-3CC7FF318070}"/>
                </a:ext>
              </a:extLst>
            </p:cNvPr>
            <p:cNvCxnSpPr>
              <a:cxnSpLocks/>
            </p:cNvCxnSpPr>
            <p:nvPr/>
          </p:nvCxnSpPr>
          <p:spPr>
            <a:xfrm>
              <a:off x="4754574" y="1825905"/>
              <a:ext cx="181916" cy="227846"/>
            </a:xfrm>
            <a:prstGeom prst="line">
              <a:avLst/>
            </a:prstGeom>
            <a:ln w="63500">
              <a:solidFill>
                <a:srgbClr val="9F361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41FD217E-E0F0-4E20-BE1B-D4980FF79197}"/>
              </a:ext>
            </a:extLst>
          </p:cNvPr>
          <p:cNvGrpSpPr/>
          <p:nvPr/>
        </p:nvGrpSpPr>
        <p:grpSpPr>
          <a:xfrm>
            <a:off x="7735708" y="4526685"/>
            <a:ext cx="1551435" cy="1183478"/>
            <a:chOff x="7457935" y="3958082"/>
            <a:chExt cx="2219976" cy="1796284"/>
          </a:xfrm>
        </p:grpSpPr>
        <p:pic>
          <p:nvPicPr>
            <p:cNvPr id="96" name="Picture 2" descr="330 Borders &amp; Fun Pages ideas | borders and frames, borders for paper,  borders">
              <a:extLst>
                <a:ext uri="{FF2B5EF4-FFF2-40B4-BE49-F238E27FC236}">
                  <a16:creationId xmlns:a16="http://schemas.microsoft.com/office/drawing/2014/main" id="{7206ADF9-0DCA-44BE-97BA-B1BC90BBB6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57935" y="3958082"/>
              <a:ext cx="2219976" cy="17962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7" name="Picture 96">
              <a:extLst>
                <a:ext uri="{FF2B5EF4-FFF2-40B4-BE49-F238E27FC236}">
                  <a16:creationId xmlns:a16="http://schemas.microsoft.com/office/drawing/2014/main" id="{322DFF84-AEE0-4255-A1DE-B946C70A0F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/>
            <a:srcRect t="46212" b="7575"/>
            <a:stretch/>
          </p:blipFill>
          <p:spPr>
            <a:xfrm rot="-120000">
              <a:off x="7695630" y="4184280"/>
              <a:ext cx="1119651" cy="1463040"/>
            </a:xfrm>
            <a:prstGeom prst="rect">
              <a:avLst/>
            </a:prstGeom>
          </p:spPr>
        </p:pic>
        <p:pic>
          <p:nvPicPr>
            <p:cNvPr id="98" name="Picture 97">
              <a:extLst>
                <a:ext uri="{FF2B5EF4-FFF2-40B4-BE49-F238E27FC236}">
                  <a16:creationId xmlns:a16="http://schemas.microsoft.com/office/drawing/2014/main" id="{C1777F7A-1055-442E-AD88-E48C21D605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/>
            <a:srcRect b="53788"/>
            <a:stretch/>
          </p:blipFill>
          <p:spPr>
            <a:xfrm rot="-120000">
              <a:off x="8533261" y="4163325"/>
              <a:ext cx="1119651" cy="1463040"/>
            </a:xfrm>
            <a:prstGeom prst="rect">
              <a:avLst/>
            </a:prstGeom>
          </p:spPr>
        </p:pic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D47BEA41-7D6B-40CE-A161-8AEFB301FF27}"/>
              </a:ext>
            </a:extLst>
          </p:cNvPr>
          <p:cNvGrpSpPr/>
          <p:nvPr/>
        </p:nvGrpSpPr>
        <p:grpSpPr>
          <a:xfrm>
            <a:off x="8850407" y="5268480"/>
            <a:ext cx="1386213" cy="1283985"/>
            <a:chOff x="2464867" y="2963120"/>
            <a:chExt cx="2174685" cy="2072308"/>
          </a:xfrm>
        </p:grpSpPr>
        <p:pic>
          <p:nvPicPr>
            <p:cNvPr id="88" name="Picture 2" descr="330 Borders &amp; Fun Pages ideas | borders and frames, borders for paper,  borders">
              <a:extLst>
                <a:ext uri="{FF2B5EF4-FFF2-40B4-BE49-F238E27FC236}">
                  <a16:creationId xmlns:a16="http://schemas.microsoft.com/office/drawing/2014/main" id="{24ADB970-AFE4-4C57-AAD0-805AB43277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64867" y="2963120"/>
              <a:ext cx="2083984" cy="20723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4D56314B-5EAC-4461-AF1B-8CCE01E868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/>
            <a:srcRect b="50000"/>
            <a:stretch/>
          </p:blipFill>
          <p:spPr>
            <a:xfrm rot="-120000">
              <a:off x="2558751" y="3278156"/>
              <a:ext cx="1171364" cy="1737360"/>
            </a:xfrm>
            <a:prstGeom prst="rect">
              <a:avLst/>
            </a:prstGeom>
          </p:spPr>
        </p:pic>
        <p:pic>
          <p:nvPicPr>
            <p:cNvPr id="90" name="Picture 89">
              <a:extLst>
                <a:ext uri="{FF2B5EF4-FFF2-40B4-BE49-F238E27FC236}">
                  <a16:creationId xmlns:a16="http://schemas.microsoft.com/office/drawing/2014/main" id="{EA416DEC-5083-4F86-96B3-D1DE5D4B01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/>
            <a:srcRect t="48584"/>
            <a:stretch/>
          </p:blipFill>
          <p:spPr>
            <a:xfrm rot="-120000">
              <a:off x="3460567" y="3205098"/>
              <a:ext cx="1178985" cy="179818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1620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5" dur="1000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7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0" dur="1000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2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5" dur="1000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7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6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7" dur="1000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9"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5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6" presetClass="exit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87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6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6" presetClass="exit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04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0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6" presetClass="exit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12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5" dur="10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8" dur="1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1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1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1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" grpId="0"/>
      <p:bldP spid="101" grpId="1"/>
      <p:bldP spid="12" grpId="0"/>
      <p:bldP spid="12" grpId="1"/>
      <p:bldP spid="138" grpId="0"/>
      <p:bldP spid="138" grpId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Rosario Theme">
  <a:themeElements>
    <a:clrScheme name="Rosario">
      <a:dk1>
        <a:sysClr val="windowText" lastClr="000000"/>
      </a:dk1>
      <a:lt1>
        <a:sysClr val="window" lastClr="FFFFFF"/>
      </a:lt1>
      <a:dk2>
        <a:srgbClr val="060606"/>
      </a:dk2>
      <a:lt2>
        <a:srgbClr val="C7C9D1"/>
      </a:lt2>
      <a:accent1>
        <a:srgbClr val="D24726"/>
      </a:accent1>
      <a:accent2>
        <a:srgbClr val="9F361D"/>
      </a:accent2>
      <a:accent3>
        <a:srgbClr val="F2F2F2"/>
      </a:accent3>
      <a:accent4>
        <a:srgbClr val="FFC000"/>
      </a:accent4>
      <a:accent5>
        <a:srgbClr val="A5A5A5"/>
      </a:accent5>
      <a:accent6>
        <a:srgbClr val="595959"/>
      </a:accent6>
      <a:hlink>
        <a:srgbClr val="FFC000"/>
      </a:hlink>
      <a:folHlink>
        <a:srgbClr val="752715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16411224_Fabrikam Residences - The ultimate in modern living_AAS_v3" id="{4F10FA21-956F-4FAE-8916-12C2ED7CE466}" vid="{F00D84C3-6871-479E-9584-F321DC884927}"/>
    </a:ext>
  </a:extLst>
</a:theme>
</file>

<file path=ppt/theme/theme2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19CCDF56-E17E-440D-90F0-BE107B5CD78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317EFA7-599D-4AEF-B86F-A6380F03628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54B281B-84D7-4FF9-8060-83D86B795515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Fabrikam Residences - The ultimate in modern living</Template>
  <TotalTime>5569</TotalTime>
  <Words>1772</Words>
  <Application>Microsoft Office PowerPoint</Application>
  <PresentationFormat>Widescreen</PresentationFormat>
  <Paragraphs>515</Paragraphs>
  <Slides>39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39</vt:i4>
      </vt:variant>
    </vt:vector>
  </HeadingPairs>
  <TitlesOfParts>
    <vt:vector size="52" baseType="lpstr">
      <vt:lpstr>Arial</vt:lpstr>
      <vt:lpstr>Calibri</vt:lpstr>
      <vt:lpstr>Calibri Light</vt:lpstr>
      <vt:lpstr>Century Gothic</vt:lpstr>
      <vt:lpstr>charter</vt:lpstr>
      <vt:lpstr>Comic Sans MS</vt:lpstr>
      <vt:lpstr>Microsoft Sans Serif</vt:lpstr>
      <vt:lpstr>sohne</vt:lpstr>
      <vt:lpstr>Symbol</vt:lpstr>
      <vt:lpstr>Wingdings</vt:lpstr>
      <vt:lpstr>Rosario Theme</vt:lpstr>
      <vt:lpstr>1_Custom Design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price prediction</dc:title>
  <dc:creator>Amir Ashiri</dc:creator>
  <cp:lastModifiedBy>Amir Ashiri</cp:lastModifiedBy>
  <cp:revision>343</cp:revision>
  <dcterms:created xsi:type="dcterms:W3CDTF">2021-03-04T19:03:26Z</dcterms:created>
  <dcterms:modified xsi:type="dcterms:W3CDTF">2021-07-19T00:08:02Z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